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4"/>
  </p:notesMasterIdLst>
  <p:sldIdLst>
    <p:sldId id="256" r:id="rId2"/>
    <p:sldId id="258" r:id="rId3"/>
    <p:sldId id="257" r:id="rId4"/>
    <p:sldId id="260" r:id="rId5"/>
    <p:sldId id="261" r:id="rId6"/>
    <p:sldId id="259" r:id="rId7"/>
    <p:sldId id="262" r:id="rId8"/>
    <p:sldId id="263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Destaqu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309" autoAdjust="0"/>
    <p:restoredTop sz="82382" autoAdjust="0"/>
  </p:normalViewPr>
  <p:slideViewPr>
    <p:cSldViewPr>
      <p:cViewPr>
        <p:scale>
          <a:sx n="62" d="100"/>
          <a:sy n="62" d="100"/>
        </p:scale>
        <p:origin x="-1608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72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EF813E-6227-4769-8381-BDCB82DFEBB2}" type="datetimeFigureOut">
              <a:rPr lang="pt-PT" smtClean="0"/>
              <a:t>27-05-2012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34DD48-0029-46CC-B872-961760C5DE32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713721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pt-PT" dirty="0" smtClean="0"/>
              <a:t>Aumentar</a:t>
            </a:r>
            <a:r>
              <a:rPr lang="pt-PT" baseline="0" dirty="0" smtClean="0"/>
              <a:t> dureza e resistencia ao desgaste superficial, nucleo ductil e tenaz.</a:t>
            </a:r>
            <a:endParaRPr lang="pt-PT" dirty="0" smtClean="0"/>
          </a:p>
          <a:p>
            <a:pPr marL="171450" indent="-171450">
              <a:buFontTx/>
              <a:buChar char="-"/>
            </a:pPr>
            <a:r>
              <a:rPr lang="pt-PT" dirty="0" smtClean="0"/>
              <a:t>A</a:t>
            </a:r>
            <a:r>
              <a:rPr lang="pt-PT" baseline="0" dirty="0" smtClean="0"/>
              <a:t> resiliencia é a capacidd d absorver energia mec em regime elastico, ou seja conseguir restituir a Emec absorvida.Tenacidd Etotal plastica + elastica q o mat pode absorver ate rotura</a:t>
            </a:r>
          </a:p>
          <a:p>
            <a:pPr marL="171450" indent="-171450">
              <a:buFontTx/>
              <a:buChar char="-"/>
            </a:pPr>
            <a:r>
              <a:rPr lang="pt-PT" dirty="0" smtClean="0"/>
              <a:t>Dcritico</a:t>
            </a:r>
            <a:r>
              <a:rPr lang="pt-PT" baseline="0" dirty="0" smtClean="0"/>
              <a:t> – dmax para qe no nucleo haja 50% martensite</a:t>
            </a:r>
          </a:p>
          <a:p>
            <a:pPr marL="171450" indent="-171450">
              <a:buFontTx/>
              <a:buChar char="-"/>
            </a:pPr>
            <a:r>
              <a:rPr lang="pt-PT" baseline="0" dirty="0" smtClean="0"/>
              <a:t>Durezacritica – dureza minima do aço depende de %C que corresponde a haver 50% Mart 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4DD48-0029-46CC-B872-961760C5DE32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82999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pt-PT" dirty="0" smtClean="0"/>
              <a:t>Qto mais tempo em tª de austenitização, mais</a:t>
            </a:r>
            <a:r>
              <a:rPr lang="pt-PT" baseline="0" dirty="0" smtClean="0"/>
              <a:t> os graos de austenite crescem. A perlite e a ferrite formam se nas juntas de grao (dificulta nucleaçao de), ptt quantos menos graos houver, menos juntas entre eles há, e ptt mais dificil é formar se perlite e ferrite, e portanto a formaçao de martensite toma preferencia</a:t>
            </a:r>
          </a:p>
          <a:p>
            <a:pPr marL="171450" indent="-171450">
              <a:buFontTx/>
              <a:buChar char="-"/>
            </a:pPr>
            <a:r>
              <a:rPr lang="pt-PT" baseline="0" dirty="0" smtClean="0"/>
              <a:t>Ter composição hipereutectoide à superficie ate 1.1%C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4DD48-0029-46CC-B872-961760C5DE32}" type="slidenum">
              <a:rPr lang="pt-PT" smtClean="0"/>
              <a:t>2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563053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Falar do Durferrit 6, camadas </a:t>
            </a:r>
            <a:r>
              <a:rPr lang="pt-PT" dirty="0" smtClean="0"/>
              <a:t>superiores </a:t>
            </a:r>
            <a:r>
              <a:rPr lang="pt-PT" dirty="0" smtClean="0"/>
              <a:t>a 0.6mm</a:t>
            </a:r>
            <a:r>
              <a:rPr lang="pt-PT" baseline="0" dirty="0" smtClean="0"/>
              <a:t>.</a:t>
            </a:r>
          </a:p>
          <a:p>
            <a:r>
              <a:rPr lang="pt-PT" baseline="0" dirty="0" smtClean="0"/>
              <a:t>Tempera direta só é recomendada p/ aços de granulação fina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4DD48-0029-46CC-B872-961760C5DE32}" type="slidenum">
              <a:rPr lang="pt-PT" smtClean="0"/>
              <a:t>5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24413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4DD48-0029-46CC-B872-961760C5DE32}" type="slidenum">
              <a:rPr lang="pt-PT" smtClean="0"/>
              <a:t>7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9075513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PT" dirty="0" smtClean="0"/>
              <a:t>Parte da qeda</a:t>
            </a:r>
            <a:r>
              <a:rPr lang="pt-PT" baseline="0" dirty="0" smtClean="0"/>
              <a:t> é devido à penetraçao da tempera a outra da profundidd de cementação. Grao fino, tb so teve 1h em temp d cementação, penetração de tempera mto peqena.</a:t>
            </a:r>
          </a:p>
          <a:p>
            <a:r>
              <a:rPr lang="pt-PT" baseline="0" dirty="0" smtClean="0"/>
              <a:t>Dureza critica (50% mart. é 300HV)</a:t>
            </a:r>
          </a:p>
          <a:p>
            <a:r>
              <a:rPr lang="pt-PT" baseline="0" dirty="0" smtClean="0"/>
              <a:t>Profundidade de tempera apos cementação (66HRC valor teorico – 9 HRC </a:t>
            </a:r>
            <a:r>
              <a:rPr lang="pt-PT" baseline="0" dirty="0" smtClean="0">
                <a:sym typeface="Wingdings" pitchFamily="2" charset="2"/>
              </a:rPr>
              <a:t> 430 HV)</a:t>
            </a:r>
          </a:p>
          <a:p>
            <a:r>
              <a:rPr lang="pt-PT" baseline="0" dirty="0" smtClean="0">
                <a:sym typeface="Wingdings" pitchFamily="2" charset="2"/>
              </a:rPr>
              <a:t>Curva em u sem cementação começaria </a:t>
            </a:r>
            <a:r>
              <a:rPr lang="pt-PT" baseline="0" smtClean="0">
                <a:sym typeface="Wingdings" pitchFamily="2" charset="2"/>
              </a:rPr>
              <a:t>nos 450 HV</a:t>
            </a:r>
            <a:endParaRPr lang="pt-PT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34DD48-0029-46CC-B872-961760C5DE32}" type="slidenum">
              <a:rPr lang="pt-PT" smtClean="0"/>
              <a:t>10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526144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8CFC26A-6A3F-4340-85BA-DCBD436E7BA7}" type="datetime1">
              <a:rPr lang="pt-PT" smtClean="0"/>
              <a:t>27-05-2012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10" name="Rec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xão rect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xão rect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AEEB9F-8E26-42CB-9937-7C228993EE92}" type="datetime1">
              <a:rPr lang="pt-PT" smtClean="0"/>
              <a:t>27-05-2012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3B047F-AC4C-4386-AD40-A277B4F50E0B}" type="datetime1">
              <a:rPr lang="pt-PT" smtClean="0"/>
              <a:t>27-05-2012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6304739D-593E-4FDE-BBBD-B1E690FC8D1E}" type="datetime1">
              <a:rPr lang="pt-PT" smtClean="0"/>
              <a:t>27-05-2012</a:t>
            </a:fld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pt-PT" smtClean="0"/>
              <a:t>A. Ferreira, J. Galante</a:t>
            </a:r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01B9B2F-9F66-4F5F-9929-2C0F3C904205}" type="datetime1">
              <a:rPr lang="pt-PT" smtClean="0"/>
              <a:t>27-05-2012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9" name="Rec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xão rect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xão rect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xão rect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F37BCA-FBB4-4CEA-952A-51A5B60462EC}" type="datetime1">
              <a:rPr lang="pt-PT" smtClean="0"/>
              <a:t>27-05-2012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C88CC-1D17-4505-9886-EF13C7516FDC}" type="datetime1">
              <a:rPr lang="pt-PT" smtClean="0"/>
              <a:t>27-05-2012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o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6" name="Marcador de Posição d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7004925-AFDB-4861-94CD-AA7382E1E5C5}" type="datetime1">
              <a:rPr lang="pt-PT" smtClean="0"/>
              <a:t>27-05-2012</a:t>
            </a:fld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pt-PT" smtClean="0"/>
              <a:t>A. Ferreira, J. Galante</a:t>
            </a:r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68F87-9E46-47BC-81E0-7455FC83AD94}" type="datetime1">
              <a:rPr lang="pt-PT" smtClean="0"/>
              <a:t>27-05-2012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Marcador de Posição de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24FC86E7-D2F0-4E22-AFA7-36A469087911}" type="datetime1">
              <a:rPr lang="pt-PT" smtClean="0"/>
              <a:t>27-05-2012</a:t>
            </a:fld>
            <a:endParaRPr lang="pt-PT"/>
          </a:p>
        </p:txBody>
      </p:sp>
      <p:sp>
        <p:nvSpPr>
          <p:cNvPr id="22" name="Marcador de Posição do Número do Diapositivo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  <p:sp>
        <p:nvSpPr>
          <p:cNvPr id="23" name="Marcador de Posição do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r>
              <a:rPr lang="pt-PT" smtClean="0"/>
              <a:t>A. Ferreira, J. Galante</a:t>
            </a:r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xão rect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Marcador de Posição d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6B39CD65-6D94-4900-BA40-30AA6E6F835A}" type="datetime1">
              <a:rPr lang="pt-PT" smtClean="0"/>
              <a:t>27-05-2012</a:t>
            </a:fld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lang="pt-PT" smtClean="0"/>
              <a:t>A. Ferreira, J. Galante</a:t>
            </a:r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D2A75C7-277B-41F2-B748-A93B84A0E4B6}" type="datetime1">
              <a:rPr lang="pt-PT" smtClean="0"/>
              <a:t>27-05-2012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82A2E2E-DCE5-4CF8-AA5E-CA1C80A6E2D9}" type="slidenum">
              <a:rPr lang="pt-PT" smtClean="0"/>
              <a:t>‹#›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286000" y="2564904"/>
            <a:ext cx="6172200" cy="1894362"/>
          </a:xfrm>
        </p:spPr>
        <p:txBody>
          <a:bodyPr/>
          <a:lstStyle/>
          <a:p>
            <a:pPr algn="ctr"/>
            <a:r>
              <a:rPr lang="pt-PT" dirty="0" smtClean="0"/>
              <a:t>Estudo da Cementação no aço super C1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3170199" y="4941168"/>
            <a:ext cx="4518248" cy="513910"/>
          </a:xfrm>
        </p:spPr>
        <p:txBody>
          <a:bodyPr/>
          <a:lstStyle/>
          <a:p>
            <a:r>
              <a:rPr lang="pt-PT" dirty="0" smtClean="0"/>
              <a:t>Materiais de Construção Mecânica </a:t>
            </a:r>
            <a:r>
              <a:rPr lang="pt-PT" i="1" dirty="0" smtClean="0"/>
              <a:t>I</a:t>
            </a:r>
            <a:endParaRPr lang="pt-PT" dirty="0"/>
          </a:p>
        </p:txBody>
      </p:sp>
      <p:grpSp>
        <p:nvGrpSpPr>
          <p:cNvPr id="7" name="Grupo 6"/>
          <p:cNvGrpSpPr/>
          <p:nvPr/>
        </p:nvGrpSpPr>
        <p:grpSpPr>
          <a:xfrm>
            <a:off x="2267744" y="1124744"/>
            <a:ext cx="5832648" cy="1440160"/>
            <a:chOff x="1403648" y="1184548"/>
            <a:chExt cx="7526908" cy="18669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403648" y="2060848"/>
              <a:ext cx="7524750" cy="990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475656" y="1184548"/>
              <a:ext cx="7454900" cy="876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4" name="TextBox 3"/>
          <p:cNvSpPr txBox="1"/>
          <p:nvPr/>
        </p:nvSpPr>
        <p:spPr>
          <a:xfrm>
            <a:off x="3419872" y="5849580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Por André Ferreira e João Galante</a:t>
            </a:r>
            <a:endParaRPr lang="pt-PT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10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Discussão:</a:t>
            </a:r>
            <a:endParaRPr lang="pt-PT" dirty="0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2060848"/>
            <a:ext cx="5430787" cy="4081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7213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Conclusões:</a:t>
            </a:r>
            <a:endParaRPr lang="pt-PT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11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5" name="Marcador de Posição de Conteúdo 2"/>
          <p:cNvSpPr txBox="1">
            <a:spLocks/>
          </p:cNvSpPr>
          <p:nvPr/>
        </p:nvSpPr>
        <p:spPr>
          <a:xfrm>
            <a:off x="416768" y="2083640"/>
            <a:ext cx="7755632" cy="3361584"/>
          </a:xfrm>
          <a:prstGeom prst="rect">
            <a:avLst/>
          </a:prstGeom>
        </p:spPr>
        <p:txBody>
          <a:bodyPr/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PT" dirty="0" smtClean="0"/>
              <a:t>Aumento da %C à superfície e correspondente dureza após têmpera;</a:t>
            </a:r>
          </a:p>
          <a:p>
            <a:r>
              <a:rPr lang="pt-PT" dirty="0" smtClean="0"/>
              <a:t>Interior pouco duro (217 HB);</a:t>
            </a:r>
          </a:p>
          <a:p>
            <a:r>
              <a:rPr lang="pt-PT" dirty="0" smtClean="0"/>
              <a:t>Próximo trabalho ter atenção ao cemento, e tempo de cementação aconselhados.</a:t>
            </a:r>
          </a:p>
          <a:p>
            <a:endParaRPr lang="pt-PT" dirty="0" smtClean="0"/>
          </a:p>
          <a:p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4158838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9184" y="908720"/>
            <a:ext cx="7344816" cy="1080120"/>
          </a:xfrm>
        </p:spPr>
        <p:txBody>
          <a:bodyPr>
            <a:noAutofit/>
          </a:bodyPr>
          <a:lstStyle/>
          <a:p>
            <a:r>
              <a:rPr lang="pt-PT" sz="4000" u="sng" dirty="0" smtClean="0"/>
              <a:t>Agradecemos a atenção</a:t>
            </a:r>
            <a:r>
              <a:rPr lang="pt-PT" sz="4000" dirty="0" smtClean="0"/>
              <a:t>,</a:t>
            </a:r>
            <a:endParaRPr lang="pt-PT" sz="4000" dirty="0"/>
          </a:p>
        </p:txBody>
      </p:sp>
      <p:sp>
        <p:nvSpPr>
          <p:cNvPr id="6" name="TextBox 5"/>
          <p:cNvSpPr txBox="1"/>
          <p:nvPr/>
        </p:nvSpPr>
        <p:spPr>
          <a:xfrm>
            <a:off x="4067944" y="2564904"/>
            <a:ext cx="2916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2400" dirty="0" smtClean="0"/>
              <a:t>O Grupo M11.53:</a:t>
            </a:r>
          </a:p>
          <a:p>
            <a:pPr algn="ctr"/>
            <a:r>
              <a:rPr lang="pt-PT" sz="2400" dirty="0" smtClean="0"/>
              <a:t>André Ferreira</a:t>
            </a:r>
          </a:p>
          <a:p>
            <a:pPr algn="ctr"/>
            <a:r>
              <a:rPr lang="pt-PT" sz="2400" dirty="0" smtClean="0"/>
              <a:t>João Galante</a:t>
            </a:r>
            <a:endParaRPr lang="pt-PT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762556" y="4869160"/>
            <a:ext cx="37444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dirty="0" smtClean="0"/>
              <a:t>Outros agradecimentos:</a:t>
            </a:r>
          </a:p>
          <a:p>
            <a:pPr algn="ctr"/>
            <a:r>
              <a:rPr lang="pt-PT" dirty="0" smtClean="0"/>
              <a:t>Eng. Jorge Lino</a:t>
            </a:r>
          </a:p>
          <a:p>
            <a:pPr algn="ctr"/>
            <a:r>
              <a:rPr lang="pt-PT" dirty="0"/>
              <a:t>Emilia do Rosário Rocha Soares</a:t>
            </a:r>
          </a:p>
          <a:p>
            <a:pPr algn="ctr"/>
            <a:r>
              <a:rPr lang="pt-PT" dirty="0"/>
              <a:t>Eng. Lucas Filipe da Silva</a:t>
            </a:r>
          </a:p>
          <a:p>
            <a:pPr algn="ctr"/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2892599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Super</a:t>
            </a:r>
            <a:r>
              <a:rPr lang="pt-PT" dirty="0" smtClean="0"/>
              <a:t> C1 (F. Ramada)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16768" y="2083640"/>
            <a:ext cx="6819528" cy="4873752"/>
          </a:xfrm>
        </p:spPr>
        <p:txBody>
          <a:bodyPr/>
          <a:lstStyle/>
          <a:p>
            <a:r>
              <a:rPr lang="pt-PT" dirty="0" smtClean="0"/>
              <a:t>Aço não ligado, </a:t>
            </a:r>
            <a:r>
              <a:rPr lang="pt-PT" dirty="0" err="1" smtClean="0"/>
              <a:t>hipoeutectóide</a:t>
            </a:r>
            <a:r>
              <a:rPr lang="pt-PT" dirty="0" smtClean="0"/>
              <a:t>, </a:t>
            </a:r>
            <a:r>
              <a:rPr lang="pt-PT" dirty="0" err="1" smtClean="0"/>
              <a:t>extra-macio</a:t>
            </a:r>
            <a:endParaRPr lang="pt-PT" dirty="0" smtClean="0"/>
          </a:p>
          <a:p>
            <a:endParaRPr lang="pt-PT" dirty="0" smtClean="0"/>
          </a:p>
          <a:p>
            <a:r>
              <a:rPr lang="pt-PT" dirty="0" smtClean="0"/>
              <a:t>Aço de construção (corte fácil)</a:t>
            </a:r>
          </a:p>
          <a:p>
            <a:endParaRPr lang="pt-PT" dirty="0" smtClean="0"/>
          </a:p>
          <a:p>
            <a:r>
              <a:rPr lang="pt-PT" dirty="0" smtClean="0"/>
              <a:t>Com pequena quantidade de manganês (≤ 1.20%)</a:t>
            </a:r>
          </a:p>
          <a:p>
            <a:endParaRPr lang="pt-PT" dirty="0" smtClean="0"/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2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Cementação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Aumento do teor em carbono à superfície.</a:t>
            </a:r>
          </a:p>
          <a:p>
            <a:endParaRPr lang="pt-PT" dirty="0" smtClean="0"/>
          </a:p>
          <a:p>
            <a:r>
              <a:rPr lang="pt-PT" dirty="0" smtClean="0"/>
              <a:t> Reação química, a temperatura superior a AC3.</a:t>
            </a:r>
          </a:p>
          <a:p>
            <a:endParaRPr lang="pt-PT" dirty="0" smtClean="0"/>
          </a:p>
          <a:p>
            <a:r>
              <a:rPr lang="pt-PT" dirty="0" smtClean="0"/>
              <a:t>Aumento da dureza à superfície após têmpera.</a:t>
            </a:r>
          </a:p>
          <a:p>
            <a:endParaRPr lang="pt-PT" dirty="0" smtClean="0"/>
          </a:p>
          <a:p>
            <a:r>
              <a:rPr lang="pt-PT" dirty="0" smtClean="0"/>
              <a:t>“Granulado </a:t>
            </a:r>
            <a:r>
              <a:rPr lang="pt-PT" dirty="0" err="1" smtClean="0"/>
              <a:t>Durferrit</a:t>
            </a:r>
            <a:r>
              <a:rPr lang="pt-PT" dirty="0" smtClean="0"/>
              <a:t> 6”. 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Estudo do material Fornecido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Medição da dureza.</a:t>
            </a:r>
          </a:p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dirty="0" smtClean="0"/>
              <a:t>A. Ferreira, J. Galante</a:t>
            </a:r>
            <a:endParaRPr lang="pt-PT" dirty="0"/>
          </a:p>
        </p:txBody>
      </p:sp>
      <p:grpSp>
        <p:nvGrpSpPr>
          <p:cNvPr id="6" name="Grupo 5"/>
          <p:cNvGrpSpPr/>
          <p:nvPr/>
        </p:nvGrpSpPr>
        <p:grpSpPr>
          <a:xfrm>
            <a:off x="5436096" y="2492896"/>
            <a:ext cx="2232248" cy="1988840"/>
            <a:chOff x="2339752" y="1844824"/>
            <a:chExt cx="4933950" cy="4953347"/>
          </a:xfrm>
        </p:grpSpPr>
        <p:pic>
          <p:nvPicPr>
            <p:cNvPr id="7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339752" y="1844824"/>
              <a:ext cx="4933950" cy="2505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39752" y="4293096"/>
              <a:ext cx="4933950" cy="2505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aphicFrame>
        <p:nvGraphicFramePr>
          <p:cNvPr id="12" name="Tabela 11"/>
          <p:cNvGraphicFramePr>
            <a:graphicFrameLocks noGrp="1"/>
          </p:cNvGraphicFramePr>
          <p:nvPr/>
        </p:nvGraphicFramePr>
        <p:xfrm>
          <a:off x="827584" y="2564904"/>
          <a:ext cx="4248472" cy="18452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2124236"/>
              </a:tblGrid>
              <a:tr h="348344"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/>
                        <a:t>Ensaio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/>
                        <a:t>Dureza</a:t>
                      </a:r>
                      <a:r>
                        <a:rPr lang="pt-PT" sz="1200" baseline="0" dirty="0" smtClean="0"/>
                        <a:t> </a:t>
                      </a:r>
                      <a:r>
                        <a:rPr lang="pt-PT" sz="1400" baseline="0" dirty="0" smtClean="0"/>
                        <a:t>obtida(HB</a:t>
                      </a:r>
                      <a:r>
                        <a:rPr lang="pt-PT" sz="1200" baseline="0" dirty="0" smtClean="0"/>
                        <a:t>)</a:t>
                      </a:r>
                      <a:endParaRPr lang="pt-PT" sz="1200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222</a:t>
                      </a:r>
                      <a:endParaRPr lang="pt-PT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217</a:t>
                      </a:r>
                      <a:endParaRPr lang="pt-PT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3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227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Tratamento Térmico 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5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grpSp>
        <p:nvGrpSpPr>
          <p:cNvPr id="13" name="Grupo 12"/>
          <p:cNvGrpSpPr/>
          <p:nvPr/>
        </p:nvGrpSpPr>
        <p:grpSpPr>
          <a:xfrm>
            <a:off x="755576" y="2276872"/>
            <a:ext cx="3401864" cy="2754486"/>
            <a:chOff x="1386160" y="1871092"/>
            <a:chExt cx="6426200" cy="4528418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386160" y="1871092"/>
              <a:ext cx="6426200" cy="1485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2" name="Grupo 11"/>
            <p:cNvGrpSpPr/>
            <p:nvPr/>
          </p:nvGrpSpPr>
          <p:grpSpPr>
            <a:xfrm>
              <a:off x="1386160" y="3356992"/>
              <a:ext cx="6426200" cy="3042518"/>
              <a:chOff x="1386160" y="3356992"/>
              <a:chExt cx="6426200" cy="3042518"/>
            </a:xfrm>
          </p:grpSpPr>
          <p:pic>
            <p:nvPicPr>
              <p:cNvPr id="5125" name="Picture 5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386160" y="3356992"/>
                <a:ext cx="6426200" cy="1536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6" name="Picture 6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386160" y="4869160"/>
                <a:ext cx="6426200" cy="15303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14" name="CaixaDeTexto 13"/>
          <p:cNvSpPr txBox="1"/>
          <p:nvPr/>
        </p:nvSpPr>
        <p:spPr>
          <a:xfrm>
            <a:off x="2051720" y="515719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Provete 1</a:t>
            </a:r>
            <a:endParaRPr lang="pt-PT" dirty="0"/>
          </a:p>
        </p:txBody>
      </p:sp>
      <p:grpSp>
        <p:nvGrpSpPr>
          <p:cNvPr id="19" name="Grupo 18"/>
          <p:cNvGrpSpPr/>
          <p:nvPr/>
        </p:nvGrpSpPr>
        <p:grpSpPr>
          <a:xfrm>
            <a:off x="4499992" y="2341091"/>
            <a:ext cx="3168352" cy="2672085"/>
            <a:chOff x="1202010" y="2705100"/>
            <a:chExt cx="6618015" cy="4472285"/>
          </a:xfrm>
        </p:grpSpPr>
        <p:pic>
          <p:nvPicPr>
            <p:cNvPr id="5127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23975" y="2705100"/>
              <a:ext cx="6496050" cy="14478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8" name="Grupo 17"/>
            <p:cNvGrpSpPr/>
            <p:nvPr/>
          </p:nvGrpSpPr>
          <p:grpSpPr>
            <a:xfrm>
              <a:off x="1202010" y="4149080"/>
              <a:ext cx="6610350" cy="3028305"/>
              <a:chOff x="1266825" y="2657475"/>
              <a:chExt cx="6610350" cy="3028305"/>
            </a:xfrm>
          </p:grpSpPr>
          <p:pic>
            <p:nvPicPr>
              <p:cNvPr id="5128" name="Picture 8"/>
              <p:cNvPicPr>
                <a:picLocks noChangeAspect="1" noChangeArrowheads="1"/>
              </p:cNvPicPr>
              <p:nvPr/>
            </p:nvPicPr>
            <p:blipFill>
              <a:blip r:embed="rId7" cstate="print"/>
              <a:srcRect/>
              <a:stretch>
                <a:fillRect/>
              </a:stretch>
            </p:blipFill>
            <p:spPr bwMode="auto">
              <a:xfrm>
                <a:off x="1266825" y="2657475"/>
                <a:ext cx="6610350" cy="15430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9" name="Picture 9"/>
              <p:cNvPicPr>
                <a:picLocks noChangeAspect="1" noChangeArrowheads="1"/>
              </p:cNvPicPr>
              <p:nvPr/>
            </p:nvPicPr>
            <p:blipFill>
              <a:blip r:embed="rId8" cstate="print"/>
              <a:srcRect/>
              <a:stretch>
                <a:fillRect/>
              </a:stretch>
            </p:blipFill>
            <p:spPr bwMode="auto">
              <a:xfrm>
                <a:off x="1266825" y="4149080"/>
                <a:ext cx="6610350" cy="15367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0" name="CaixaDeTexto 19"/>
          <p:cNvSpPr txBox="1"/>
          <p:nvPr/>
        </p:nvSpPr>
        <p:spPr>
          <a:xfrm>
            <a:off x="5724128" y="5157192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Provete 2</a:t>
            </a:r>
            <a:endParaRPr lang="pt-PT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Microestrutura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6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 l="19879" t="8001" r="13382" b="4851"/>
          <a:stretch>
            <a:fillRect/>
          </a:stretch>
        </p:blipFill>
        <p:spPr bwMode="auto">
          <a:xfrm>
            <a:off x="395536" y="1757522"/>
            <a:ext cx="4824536" cy="354368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CaixaDeTexto 8"/>
          <p:cNvSpPr txBox="1"/>
          <p:nvPr/>
        </p:nvSpPr>
        <p:spPr>
          <a:xfrm>
            <a:off x="5580112" y="1966188"/>
            <a:ext cx="266429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t-PT" sz="1600" dirty="0"/>
              <a:t>1 – Ferrite (a branco)</a:t>
            </a:r>
          </a:p>
          <a:p>
            <a:pPr>
              <a:lnSpc>
                <a:spcPct val="150000"/>
              </a:lnSpc>
            </a:pPr>
            <a:r>
              <a:rPr lang="pt-PT" sz="1600" dirty="0"/>
              <a:t>2 – Perlite (a negro com textura rugosa)</a:t>
            </a:r>
          </a:p>
          <a:p>
            <a:pPr>
              <a:lnSpc>
                <a:spcPct val="150000"/>
              </a:lnSpc>
            </a:pPr>
            <a:r>
              <a:rPr lang="pt-PT" sz="1600" dirty="0"/>
              <a:t>3 – Aglomerados de sulfuretos de </a:t>
            </a:r>
            <a:r>
              <a:rPr lang="pt-PT" sz="1600" dirty="0" smtClean="0"/>
              <a:t>manganês </a:t>
            </a:r>
            <a:r>
              <a:rPr lang="pt-PT" sz="1600" dirty="0"/>
              <a:t>(a escura, com mancha acastanhada à volta e</a:t>
            </a:r>
          </a:p>
          <a:p>
            <a:pPr>
              <a:lnSpc>
                <a:spcPct val="150000"/>
              </a:lnSpc>
            </a:pPr>
            <a:r>
              <a:rPr lang="pt-PT" sz="1600" dirty="0"/>
              <a:t>indentação)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Previsões: </a:t>
            </a:r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7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pic>
        <p:nvPicPr>
          <p:cNvPr id="6" name="Picture 5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606" y="2132856"/>
            <a:ext cx="4464496" cy="3740267"/>
          </a:xfrm>
          <a:prstGeom prst="rect">
            <a:avLst/>
          </a:prstGeom>
        </p:spPr>
      </p:pic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7" y="2636912"/>
            <a:ext cx="4049543" cy="30963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8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sp>
        <p:nvSpPr>
          <p:cNvPr id="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Resultados: </a:t>
            </a:r>
            <a:endParaRPr lang="pt-PT" dirty="0"/>
          </a:p>
        </p:txBody>
      </p:sp>
      <p:graphicFrame>
        <p:nvGraphicFramePr>
          <p:cNvPr id="6" name="Tabela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424153"/>
              </p:ext>
            </p:extLst>
          </p:nvPr>
        </p:nvGraphicFramePr>
        <p:xfrm>
          <a:off x="2483768" y="3573016"/>
          <a:ext cx="4248471" cy="3012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4096"/>
                <a:gridCol w="1968218"/>
                <a:gridCol w="1416157"/>
              </a:tblGrid>
              <a:tr h="348344"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/>
                        <a:t>Ensaio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200" dirty="0" smtClean="0"/>
                        <a:t>Distância (mm)</a:t>
                      </a:r>
                      <a:endParaRPr lang="pt-PT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sz="1400" dirty="0" smtClean="0"/>
                        <a:t>Dureza</a:t>
                      </a:r>
                      <a:r>
                        <a:rPr lang="pt-PT" sz="1200" baseline="0" dirty="0" smtClean="0"/>
                        <a:t> </a:t>
                      </a:r>
                      <a:r>
                        <a:rPr lang="pt-PT" sz="1400" baseline="0" dirty="0" smtClean="0"/>
                        <a:t>obtida(HRC</a:t>
                      </a:r>
                      <a:r>
                        <a:rPr lang="pt-PT" sz="1200" baseline="0" dirty="0" smtClean="0"/>
                        <a:t>)</a:t>
                      </a:r>
                      <a:endParaRPr lang="pt-PT" sz="1200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1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0.05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66.6</a:t>
                      </a:r>
                      <a:endParaRPr lang="pt-PT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+0.15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59.2</a:t>
                      </a:r>
                      <a:endParaRPr lang="pt-PT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3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+0.10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47.9</a:t>
                      </a:r>
                      <a:endParaRPr lang="pt-PT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4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+0.10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39</a:t>
                      </a:r>
                      <a:endParaRPr lang="pt-PT" dirty="0"/>
                    </a:p>
                  </a:txBody>
                  <a:tcPr/>
                </a:tc>
              </a:tr>
              <a:tr h="498956"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5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pt-PT" sz="1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+5</a:t>
                      </a:r>
                      <a:endParaRPr lang="pt-PT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PT" dirty="0" smtClean="0"/>
                        <a:t>217 (HB)</a:t>
                      </a:r>
                      <a:endParaRPr lang="pt-PT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556792"/>
            <a:ext cx="1728192" cy="1524874"/>
          </a:xfrm>
          <a:prstGeom prst="rect">
            <a:avLst/>
          </a:prstGeom>
        </p:spPr>
      </p:pic>
      <p:pic>
        <p:nvPicPr>
          <p:cNvPr id="1026" name="Picture 2" descr="C:\Users\Andre\Desktop\Aulas\Cementação\mar\teste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38204"/>
            <a:ext cx="1192213" cy="1162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>
            <a:cxnSpLocks/>
          </p:cNvCxnSpPr>
          <p:nvPr/>
        </p:nvCxnSpPr>
        <p:spPr>
          <a:xfrm>
            <a:off x="5683898" y="6525344"/>
            <a:ext cx="5803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539552" y="3107900"/>
            <a:ext cx="25403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Provete 870ºC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41776798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2A2E2E-DCE5-4CF8-AA5E-CA1C80A6E2D9}" type="slidenum">
              <a:rPr lang="pt-PT" smtClean="0"/>
              <a:t>9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pt-PT" smtClean="0"/>
              <a:t>A. Ferreira, J. Galante</a:t>
            </a:r>
            <a:endParaRPr lang="pt-PT"/>
          </a:p>
        </p:txBody>
      </p:sp>
      <p:pic>
        <p:nvPicPr>
          <p:cNvPr id="5" name="Picture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730" y="1772816"/>
            <a:ext cx="6463553" cy="4945925"/>
          </a:xfrm>
          <a:prstGeom prst="rect">
            <a:avLst/>
          </a:prstGeom>
        </p:spPr>
      </p:pic>
      <p:sp>
        <p:nvSpPr>
          <p:cNvPr id="6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Resultados: </a:t>
            </a:r>
            <a:endParaRPr lang="pt-PT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876256" y="1787082"/>
                <a:ext cx="1404109" cy="8953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pt-PT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pt-PT" i="1">
                              <a:latin typeface="Cambria Math"/>
                            </a:rPr>
                            <m:t>170×0.5</m:t>
                          </m:r>
                        </m:num>
                        <m:den>
                          <m:r>
                            <a:rPr lang="pt-PT" i="1">
                              <a:latin typeface="Cambria Math"/>
                            </a:rPr>
                            <m:t>365</m:t>
                          </m:r>
                        </m:den>
                      </m:f>
                    </m:oMath>
                  </m:oMathPara>
                </a14:m>
                <a:endParaRPr lang="pt-PT" i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pt-PT" i="1">
                          <a:latin typeface="Cambria Math"/>
                        </a:rPr>
                        <m:t>=0.23 [</m:t>
                      </m:r>
                      <m:r>
                        <a:rPr lang="pt-PT" i="1">
                          <a:latin typeface="Cambria Math"/>
                        </a:rPr>
                        <m:t>𝑚𝑚</m:t>
                      </m:r>
                      <m:r>
                        <a:rPr lang="pt-PT" i="1">
                          <a:latin typeface="Cambria Math"/>
                        </a:rPr>
                        <m:t>]</m:t>
                      </m:r>
                    </m:oMath>
                  </m:oMathPara>
                </a14:m>
                <a:endParaRPr lang="pt-PT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76256" y="1787082"/>
                <a:ext cx="1404109" cy="895373"/>
              </a:xfrm>
              <a:prstGeom prst="rect">
                <a:avLst/>
              </a:prstGeom>
              <a:blipFill rotWithShape="1">
                <a:blip r:embed="rId3"/>
                <a:stretch>
                  <a:fillRect r="-4348" b="-6803"/>
                </a:stretch>
              </a:blipFill>
            </p:spPr>
            <p:txBody>
              <a:bodyPr/>
              <a:lstStyle/>
              <a:p>
                <a:r>
                  <a:rPr lang="pt-PT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993934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nte">
  <a:themeElements>
    <a:clrScheme name="Mirante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Mirante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nt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638</TotalTime>
  <Words>571</Words>
  <Application>Microsoft Office PowerPoint</Application>
  <PresentationFormat>On-screen Show (4:3)</PresentationFormat>
  <Paragraphs>109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Mirante</vt:lpstr>
      <vt:lpstr>Estudo da Cementação no aço super C1</vt:lpstr>
      <vt:lpstr>Super C1 (F. Ramada)</vt:lpstr>
      <vt:lpstr>Cementação</vt:lpstr>
      <vt:lpstr>Estudo do material Fornecido</vt:lpstr>
      <vt:lpstr>Tratamento Térmico </vt:lpstr>
      <vt:lpstr>Microestrutura</vt:lpstr>
      <vt:lpstr>Previsões: </vt:lpstr>
      <vt:lpstr>Resultados: </vt:lpstr>
      <vt:lpstr>Resultados: </vt:lpstr>
      <vt:lpstr>Discussão:</vt:lpstr>
      <vt:lpstr>Conclusões:</vt:lpstr>
      <vt:lpstr>Agradecemos a atenção,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Cristina Galante</dc:creator>
  <cp:lastModifiedBy>Andre</cp:lastModifiedBy>
  <cp:revision>40</cp:revision>
  <dcterms:created xsi:type="dcterms:W3CDTF">2012-05-24T17:12:11Z</dcterms:created>
  <dcterms:modified xsi:type="dcterms:W3CDTF">2012-05-27T18:42:34Z</dcterms:modified>
</cp:coreProperties>
</file>