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dré" initials="A.F.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33CC33"/>
    <a:srgbClr val="99CC00"/>
    <a:srgbClr val="CCFF33"/>
    <a:srgbClr val="4785D1"/>
    <a:srgbClr val="377B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Destaqu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com Tema 2 - Destaqu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Estilo Claro 2 - Destaqu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0" autoAdjust="0"/>
    <p:restoredTop sz="91223" autoAdjust="0"/>
  </p:normalViewPr>
  <p:slideViewPr>
    <p:cSldViewPr>
      <p:cViewPr>
        <p:scale>
          <a:sx n="100" d="100"/>
          <a:sy n="100" d="100"/>
        </p:scale>
        <p:origin x="-990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6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FF0EB-7ED8-48A1-BE89-CEF94FB29E14}" type="datetimeFigureOut">
              <a:rPr lang="pt-PT" smtClean="0"/>
              <a:pPr/>
              <a:t>24-04-2014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0CB01-30C0-4F5A-87DC-06F074D74804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409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AB0F9-5FFD-4666-A3A7-298F086A2EA4}" type="datetimeFigureOut">
              <a:rPr lang="pt-PT" smtClean="0"/>
              <a:pPr/>
              <a:t>24-04-2014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E8335-DC37-4B86-8EA6-4707C320F87A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67169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smtClean="0"/>
              <a:t>com tamanho global dos nós diferente nos tubos</a:t>
            </a:r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E8335-DC37-4B86-8EA6-4707C320F87A}" type="slidenum">
              <a:rPr lang="pt-PT" smtClean="0"/>
              <a:pPr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3804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EDEA2-F838-4634-B142-12A136E76662}" type="datetimeFigureOut">
              <a:rPr lang="pt-PT" smtClean="0"/>
              <a:pPr/>
              <a:t>24-04-2014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C0E4-161B-48CF-B739-171E19D854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EDEA2-F838-4634-B142-12A136E76662}" type="datetimeFigureOut">
              <a:rPr lang="pt-PT" smtClean="0"/>
              <a:pPr/>
              <a:t>24-04-2014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C0E4-161B-48CF-B739-171E19D854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EDEA2-F838-4634-B142-12A136E76662}" type="datetimeFigureOut">
              <a:rPr lang="pt-PT" smtClean="0"/>
              <a:pPr/>
              <a:t>24-04-2014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C0E4-161B-48CF-B739-171E19D854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EDEA2-F838-4634-B142-12A136E76662}" type="datetimeFigureOut">
              <a:rPr lang="pt-PT" smtClean="0"/>
              <a:pPr/>
              <a:t>24-04-2014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C0E4-161B-48CF-B739-171E19D854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EDEA2-F838-4634-B142-12A136E76662}" type="datetimeFigureOut">
              <a:rPr lang="pt-PT" smtClean="0"/>
              <a:pPr/>
              <a:t>24-04-2014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C0E4-161B-48CF-B739-171E19D854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EDEA2-F838-4634-B142-12A136E76662}" type="datetimeFigureOut">
              <a:rPr lang="pt-PT" smtClean="0"/>
              <a:pPr/>
              <a:t>24-04-2014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C0E4-161B-48CF-B739-171E19D854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EDEA2-F838-4634-B142-12A136E76662}" type="datetimeFigureOut">
              <a:rPr lang="pt-PT" smtClean="0"/>
              <a:pPr/>
              <a:t>24-04-2014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C0E4-161B-48CF-B739-171E19D854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EDEA2-F838-4634-B142-12A136E76662}" type="datetimeFigureOut">
              <a:rPr lang="pt-PT" smtClean="0"/>
              <a:pPr/>
              <a:t>24-04-2014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C0E4-161B-48CF-B739-171E19D854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EDEA2-F838-4634-B142-12A136E76662}" type="datetimeFigureOut">
              <a:rPr lang="pt-PT" smtClean="0"/>
              <a:pPr/>
              <a:t>24-04-2014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C0E4-161B-48CF-B739-171E19D854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EDEA2-F838-4634-B142-12A136E76662}" type="datetimeFigureOut">
              <a:rPr lang="pt-PT" smtClean="0"/>
              <a:pPr/>
              <a:t>24-04-2014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C0E4-161B-48CF-B739-171E19D854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EDEA2-F838-4634-B142-12A136E76662}" type="datetimeFigureOut">
              <a:rPr lang="pt-PT" smtClean="0"/>
              <a:pPr/>
              <a:t>24-04-2014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C0E4-161B-48CF-B739-171E19D854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EDEA2-F838-4634-B142-12A136E76662}" type="datetimeFigureOut">
              <a:rPr lang="pt-PT" smtClean="0"/>
              <a:pPr/>
              <a:t>24-04-2014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9C0E4-161B-48CF-B739-171E19D854EE}" type="slidenum">
              <a:rPr lang="pt-PT" smtClean="0"/>
              <a:pPr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-1740"/>
            <a:ext cx="9144000" cy="646331"/>
          </a:xfrm>
          <a:prstGeom prst="rect">
            <a:avLst/>
          </a:prstGeom>
          <a:solidFill>
            <a:schemeClr val="accent5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Trabalho 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nº2: </a:t>
            </a:r>
            <a:r>
              <a:rPr lang="pt-PT" b="1" dirty="0">
                <a:latin typeface="Cambria Math" pitchFamily="18" charset="0"/>
                <a:ea typeface="Cambria Math" pitchFamily="18" charset="0"/>
              </a:rPr>
              <a:t>Aplicação do </a:t>
            </a:r>
            <a:r>
              <a:rPr lang="pt-PT" b="1" dirty="0" smtClean="0">
                <a:latin typeface="Cambria Math" pitchFamily="18" charset="0"/>
                <a:ea typeface="Cambria Math" pitchFamily="18" charset="0"/>
              </a:rPr>
              <a:t>MEF </a:t>
            </a:r>
          </a:p>
          <a:p>
            <a:pPr algn="ctr"/>
            <a:r>
              <a:rPr lang="pt-PT" b="1" dirty="0" smtClean="0">
                <a:latin typeface="Cambria Math" pitchFamily="18" charset="0"/>
                <a:ea typeface="Cambria Math" pitchFamily="18" charset="0"/>
              </a:rPr>
              <a:t>na Análise Estrutural de um Quadro de Bicicleta</a:t>
            </a:r>
            <a:endParaRPr lang="pt-PT" dirty="0"/>
          </a:p>
        </p:txBody>
      </p:sp>
      <p:sp>
        <p:nvSpPr>
          <p:cNvPr id="5" name="CaixaDeTexto 4"/>
          <p:cNvSpPr txBox="1"/>
          <p:nvPr/>
        </p:nvSpPr>
        <p:spPr>
          <a:xfrm>
            <a:off x="0" y="-1"/>
            <a:ext cx="89959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700" b="1" dirty="0" smtClean="0">
                <a:solidFill>
                  <a:schemeClr val="accent1">
                    <a:lumMod val="75000"/>
                  </a:schemeClr>
                </a:solidFill>
              </a:rPr>
              <a:t>Alunos</a:t>
            </a:r>
            <a:r>
              <a:rPr lang="pt-PT" sz="700" b="1" dirty="0" smtClean="0">
                <a:solidFill>
                  <a:srgbClr val="C00000"/>
                </a:solidFill>
              </a:rPr>
              <a:t>: </a:t>
            </a:r>
          </a:p>
          <a:p>
            <a:r>
              <a:rPr lang="pt-PT" sz="700" b="1" dirty="0" smtClean="0"/>
              <a:t>Ana Dulce Silva;</a:t>
            </a:r>
          </a:p>
          <a:p>
            <a:r>
              <a:rPr lang="pt-PT" sz="700" b="1" dirty="0" smtClean="0"/>
              <a:t>André Ferreira, </a:t>
            </a:r>
          </a:p>
          <a:p>
            <a:r>
              <a:rPr lang="pt-PT" sz="700" b="1" dirty="0" smtClean="0"/>
              <a:t>Mariana Costa;</a:t>
            </a:r>
          </a:p>
          <a:p>
            <a:r>
              <a:rPr lang="pt-PT" sz="700" b="1" dirty="0" smtClean="0"/>
              <a:t>Sofia Abreu.</a:t>
            </a:r>
          </a:p>
        </p:txBody>
      </p:sp>
      <p:pic>
        <p:nvPicPr>
          <p:cNvPr id="6" name="Imagem 5" descr="http://www.voltface.pt/v1/images/stories/FEUP_deitado_2cores.jpg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-24"/>
            <a:ext cx="2357453" cy="642918"/>
          </a:xfrm>
          <a:prstGeom prst="rect">
            <a:avLst/>
          </a:prstGeom>
          <a:noFill/>
        </p:spPr>
      </p:pic>
      <p:sp>
        <p:nvSpPr>
          <p:cNvPr id="7" name="CaixaDeTexto 6"/>
          <p:cNvSpPr txBox="1"/>
          <p:nvPr/>
        </p:nvSpPr>
        <p:spPr>
          <a:xfrm>
            <a:off x="500034" y="428604"/>
            <a:ext cx="121444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700" b="1" dirty="0" smtClean="0"/>
              <a:t>24 Abril de 2014</a:t>
            </a:r>
          </a:p>
        </p:txBody>
      </p:sp>
      <p:cxnSp>
        <p:nvCxnSpPr>
          <p:cNvPr id="8" name="Conexão recta 7"/>
          <p:cNvCxnSpPr/>
          <p:nvPr/>
        </p:nvCxnSpPr>
        <p:spPr>
          <a:xfrm flipH="1">
            <a:off x="-794" y="0"/>
            <a:ext cx="11593" cy="6858794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Conexão recta 8"/>
          <p:cNvCxnSpPr/>
          <p:nvPr/>
        </p:nvCxnSpPr>
        <p:spPr>
          <a:xfrm>
            <a:off x="4500562" y="644591"/>
            <a:ext cx="0" cy="62134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xão recta 10"/>
          <p:cNvCxnSpPr/>
          <p:nvPr/>
        </p:nvCxnSpPr>
        <p:spPr>
          <a:xfrm rot="5400000">
            <a:off x="5714206" y="3429000"/>
            <a:ext cx="6858794" cy="794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-794" y="6488668"/>
            <a:ext cx="9144794" cy="369332"/>
          </a:xfrm>
          <a:prstGeom prst="rect">
            <a:avLst/>
          </a:prstGeom>
          <a:solidFill>
            <a:schemeClr val="accent5"/>
          </a:solidFill>
          <a:ln>
            <a:solidFill>
              <a:schemeClr val="accent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pt-PT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0" y="6500834"/>
            <a:ext cx="2286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800" b="1" dirty="0" smtClean="0">
                <a:solidFill>
                  <a:schemeClr val="accent1">
                    <a:lumMod val="75000"/>
                  </a:schemeClr>
                </a:solidFill>
              </a:rPr>
              <a:t>Professor: </a:t>
            </a:r>
            <a:r>
              <a:rPr lang="pt-PT" sz="800" b="1" dirty="0" smtClean="0"/>
              <a:t>Abel Dias dos Santos</a:t>
            </a:r>
            <a:endParaRPr lang="pt-PT" sz="800" b="1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0" y="6642556"/>
            <a:ext cx="2286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800" b="1" dirty="0" smtClean="0">
                <a:solidFill>
                  <a:schemeClr val="accent1">
                    <a:lumMod val="75000"/>
                  </a:schemeClr>
                </a:solidFill>
              </a:rPr>
              <a:t>Disciplina: </a:t>
            </a:r>
            <a:r>
              <a:rPr lang="pt-PT" sz="800" b="1" dirty="0" smtClean="0"/>
              <a:t>Simulação de Processos Tecnológicos</a:t>
            </a:r>
            <a:endParaRPr lang="pt-PT" sz="800" b="1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0" y="642918"/>
            <a:ext cx="1708855" cy="27699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sz="1200" b="1" dirty="0" smtClean="0">
                <a:latin typeface="Cambria" panose="02040503050406030204" pitchFamily="18" charset="0"/>
              </a:rPr>
              <a:t>Problema e </a:t>
            </a:r>
            <a:r>
              <a:rPr lang="pt-PT" sz="1200" b="1" dirty="0" err="1" smtClean="0">
                <a:latin typeface="Cambria" panose="02040503050406030204" pitchFamily="18" charset="0"/>
              </a:rPr>
              <a:t>Objetivos</a:t>
            </a:r>
            <a:endParaRPr lang="pt-PT" sz="1200" b="1" dirty="0">
              <a:latin typeface="Cambria" panose="02040503050406030204" pitchFamily="18" charset="0"/>
            </a:endParaRPr>
          </a:p>
        </p:txBody>
      </p:sp>
      <p:sp>
        <p:nvSpPr>
          <p:cNvPr id="17" name="CaixaDeTexto 20"/>
          <p:cNvSpPr txBox="1"/>
          <p:nvPr/>
        </p:nvSpPr>
        <p:spPr>
          <a:xfrm>
            <a:off x="4500562" y="642918"/>
            <a:ext cx="2286016" cy="27699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sz="1200" b="1" dirty="0" smtClean="0">
                <a:latin typeface="Cambria" panose="02040503050406030204" pitchFamily="18" charset="0"/>
              </a:rPr>
              <a:t>Procedimento e Metodologia</a:t>
            </a:r>
            <a:endParaRPr lang="pt-PT" sz="1200" b="1" dirty="0">
              <a:latin typeface="Cambria" panose="02040503050406030204" pitchFamily="18" charset="0"/>
            </a:endParaRPr>
          </a:p>
        </p:txBody>
      </p:sp>
      <p:sp>
        <p:nvSpPr>
          <p:cNvPr id="18" name="CaixaDeTexto 20"/>
          <p:cNvSpPr txBox="1"/>
          <p:nvPr/>
        </p:nvSpPr>
        <p:spPr>
          <a:xfrm>
            <a:off x="0" y="3429000"/>
            <a:ext cx="1726090" cy="27699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sz="1200" b="1" dirty="0" smtClean="0">
                <a:latin typeface="Cambria" panose="02040503050406030204" pitchFamily="18" charset="0"/>
              </a:rPr>
              <a:t>Análise de Resultados</a:t>
            </a:r>
            <a:endParaRPr lang="pt-PT" sz="1200" b="1" dirty="0">
              <a:latin typeface="Cambria" panose="02040503050406030204" pitchFamily="18" charset="0"/>
            </a:endParaRPr>
          </a:p>
        </p:txBody>
      </p:sp>
      <p:sp>
        <p:nvSpPr>
          <p:cNvPr id="19" name="CaixaDeTexto 20"/>
          <p:cNvSpPr txBox="1"/>
          <p:nvPr/>
        </p:nvSpPr>
        <p:spPr>
          <a:xfrm>
            <a:off x="4500562" y="3429000"/>
            <a:ext cx="1026326" cy="27699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sz="1200" b="1" dirty="0" smtClean="0">
                <a:latin typeface="Cambria" panose="02040503050406030204" pitchFamily="18" charset="0"/>
              </a:rPr>
              <a:t>Conclusões</a:t>
            </a:r>
            <a:endParaRPr lang="pt-PT" sz="1200" b="1" dirty="0">
              <a:latin typeface="Cambria" panose="02040503050406030204" pitchFamily="18" charset="0"/>
            </a:endParaRPr>
          </a:p>
        </p:txBody>
      </p:sp>
      <p:sp>
        <p:nvSpPr>
          <p:cNvPr id="20" name="TextBox 28"/>
          <p:cNvSpPr txBox="1"/>
          <p:nvPr/>
        </p:nvSpPr>
        <p:spPr>
          <a:xfrm>
            <a:off x="39399" y="956696"/>
            <a:ext cx="44297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PT" sz="10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Força vertical estática </a:t>
            </a:r>
            <a:r>
              <a:rPr lang="pt-PT" sz="1000" dirty="0" smtClean="0">
                <a:latin typeface="Cambria" panose="02040503050406030204" pitchFamily="18" charset="0"/>
              </a:rPr>
              <a:t>aplicada à bicicleta, representado pelo peso do ciclista (massa de 120 kg) multiplicado pelo fator de 4G´s aplicado no </a:t>
            </a:r>
            <a:r>
              <a:rPr lang="pt-PT" sz="1000" dirty="0" smtClean="0">
                <a:latin typeface="Cambria" panose="02040503050406030204" pitchFamily="18" charset="0"/>
              </a:rPr>
              <a:t>lugar do selim, </a:t>
            </a:r>
            <a:r>
              <a:rPr lang="pt-PT" sz="1000" dirty="0" smtClean="0">
                <a:latin typeface="Cambria" panose="02040503050406030204" pitchFamily="18" charset="0"/>
              </a:rPr>
              <a:t>simulando os efeitos da vibração causados pela estrada.</a:t>
            </a:r>
            <a:endParaRPr lang="pt-PT" sz="1000" dirty="0">
              <a:latin typeface="Cambria" panose="020405030504060302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45" r="16152" b="11537"/>
          <a:stretch/>
        </p:blipFill>
        <p:spPr bwMode="auto">
          <a:xfrm>
            <a:off x="2570739" y="2686591"/>
            <a:ext cx="1126636" cy="807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CaixaDeTexto 25"/>
          <p:cNvSpPr txBox="1"/>
          <p:nvPr/>
        </p:nvSpPr>
        <p:spPr>
          <a:xfrm>
            <a:off x="34439" y="1495415"/>
            <a:ext cx="2517250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PT" sz="1000" b="1" dirty="0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Materiais:</a:t>
            </a:r>
          </a:p>
          <a:p>
            <a:pPr marL="43200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900" b="1" dirty="0" smtClean="0">
                <a:solidFill>
                  <a:schemeClr val="accent1">
                    <a:lumMod val="75000"/>
                  </a:schemeClr>
                </a:solidFill>
              </a:rPr>
              <a:t>Aço </a:t>
            </a:r>
            <a:r>
              <a:rPr lang="pt-PT" sz="900" b="1" i="1" dirty="0" smtClean="0">
                <a:solidFill>
                  <a:schemeClr val="accent1">
                    <a:lumMod val="75000"/>
                  </a:schemeClr>
                </a:solidFill>
              </a:rPr>
              <a:t>Reynolds 531</a:t>
            </a:r>
          </a:p>
          <a:p>
            <a:pPr marL="43200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900" b="1" i="1" dirty="0" smtClean="0">
                <a:solidFill>
                  <a:schemeClr val="accent1">
                    <a:lumMod val="75000"/>
                  </a:schemeClr>
                </a:solidFill>
              </a:rPr>
              <a:t>Fibra de Carbono-</a:t>
            </a:r>
            <a:r>
              <a:rPr lang="pt-PT" sz="900" b="1" i="1" dirty="0" err="1" smtClean="0">
                <a:solidFill>
                  <a:schemeClr val="accent1">
                    <a:lumMod val="75000"/>
                  </a:schemeClr>
                </a:solidFill>
              </a:rPr>
              <a:t>Carbon</a:t>
            </a:r>
            <a:r>
              <a:rPr lang="pt-PT" sz="9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sz="900" b="1" i="1" dirty="0" err="1" smtClean="0">
                <a:solidFill>
                  <a:schemeClr val="accent1">
                    <a:lumMod val="75000"/>
                  </a:schemeClr>
                </a:solidFill>
              </a:rPr>
              <a:t>Fiber</a:t>
            </a:r>
            <a:r>
              <a:rPr lang="pt-PT" sz="900" b="1" i="1" dirty="0" smtClean="0">
                <a:solidFill>
                  <a:schemeClr val="accent1">
                    <a:lumMod val="75000"/>
                  </a:schemeClr>
                </a:solidFill>
              </a:rPr>
              <a:t> STD UD</a:t>
            </a:r>
          </a:p>
          <a:p>
            <a:pPr marL="43200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900" b="1" i="1" dirty="0" smtClean="0">
                <a:solidFill>
                  <a:schemeClr val="accent1">
                    <a:lumMod val="75000"/>
                  </a:schemeClr>
                </a:solidFill>
              </a:rPr>
              <a:t>Alumínio-</a:t>
            </a:r>
            <a:r>
              <a:rPr lang="pt-PT" sz="900" b="1" i="1" dirty="0" err="1" smtClean="0">
                <a:solidFill>
                  <a:schemeClr val="accent1">
                    <a:lumMod val="75000"/>
                  </a:schemeClr>
                </a:solidFill>
              </a:rPr>
              <a:t>True</a:t>
            </a:r>
            <a:r>
              <a:rPr lang="pt-PT" sz="9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sz="900" b="1" i="1" dirty="0" err="1" smtClean="0">
                <a:solidFill>
                  <a:schemeClr val="accent1">
                    <a:lumMod val="75000"/>
                  </a:schemeClr>
                </a:solidFill>
              </a:rPr>
              <a:t>Temper</a:t>
            </a:r>
            <a:r>
              <a:rPr lang="pt-PT" sz="900" b="1" i="1" dirty="0" smtClean="0">
                <a:solidFill>
                  <a:schemeClr val="accent1">
                    <a:lumMod val="75000"/>
                  </a:schemeClr>
                </a:solidFill>
              </a:rPr>
              <a:t> T2 (7075-T6)</a:t>
            </a:r>
          </a:p>
          <a:p>
            <a:pPr marL="43200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900" b="1" dirty="0" smtClean="0">
                <a:solidFill>
                  <a:schemeClr val="accent1">
                    <a:lumMod val="75000"/>
                  </a:schemeClr>
                </a:solidFill>
              </a:rPr>
              <a:t>Titânio Ti-3Al-2.5V</a:t>
            </a:r>
          </a:p>
          <a:p>
            <a:r>
              <a:rPr lang="pt-PT" sz="1050" dirty="0"/>
              <a:t>	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47307" y="1473114"/>
            <a:ext cx="17086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PT" sz="1000" b="1" dirty="0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Condições-Fronteira:</a:t>
            </a:r>
            <a:endParaRPr lang="pt-PT" sz="1000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050308"/>
              </p:ext>
            </p:extLst>
          </p:nvPr>
        </p:nvGraphicFramePr>
        <p:xfrm>
          <a:off x="6874460" y="853333"/>
          <a:ext cx="2201936" cy="1463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7248"/>
                <a:gridCol w="614608"/>
                <a:gridCol w="720080"/>
              </a:tblGrid>
              <a:tr h="32524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Tubo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Diâmetro  [mm]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Espessura [mm]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262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DT (</a:t>
                      </a:r>
                      <a:r>
                        <a:rPr lang="pt-PT" sz="700" dirty="0" err="1">
                          <a:effectLst/>
                        </a:rPr>
                        <a:t>Down</a:t>
                      </a:r>
                      <a:r>
                        <a:rPr lang="pt-PT" sz="700" dirty="0">
                          <a:effectLst/>
                        </a:rPr>
                        <a:t> Tube) 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44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1,2</a:t>
                      </a:r>
                      <a:endParaRPr lang="pt-PT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262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TT (Top Tube)</a:t>
                      </a:r>
                      <a:endParaRPr lang="pt-PT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35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1,2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262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ST (Seat Tube)</a:t>
                      </a:r>
                      <a:endParaRPr lang="pt-PT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32</a:t>
                      </a:r>
                      <a:endParaRPr lang="pt-PT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1,5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262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CS (Chain Stays)</a:t>
                      </a:r>
                      <a:endParaRPr lang="pt-PT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28</a:t>
                      </a:r>
                      <a:endParaRPr lang="pt-PT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1,3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262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SS (Seat Stays)</a:t>
                      </a:r>
                      <a:endParaRPr lang="pt-PT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20</a:t>
                      </a:r>
                      <a:endParaRPr lang="pt-PT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0,7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262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HT (Head Tube)</a:t>
                      </a:r>
                      <a:endParaRPr lang="pt-PT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38</a:t>
                      </a:r>
                      <a:endParaRPr lang="pt-PT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1,3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262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Pedal Tube</a:t>
                      </a:r>
                      <a:endParaRPr lang="pt-PT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>
                          <a:effectLst/>
                        </a:rPr>
                        <a:t>25</a:t>
                      </a:r>
                      <a:endParaRPr lang="pt-PT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2,5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1" name="TextBox 28"/>
          <p:cNvSpPr txBox="1"/>
          <p:nvPr/>
        </p:nvSpPr>
        <p:spPr>
          <a:xfrm>
            <a:off x="4542101" y="2186078"/>
            <a:ext cx="1795660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1000" dirty="0" smtClean="0">
                <a:latin typeface="Cambria" panose="02040503050406030204" pitchFamily="18" charset="0"/>
              </a:rPr>
              <a:t>b. Análise do comportamento dos diferentes materiais, utilizando as mesmas dimensões dos tubos.</a:t>
            </a:r>
            <a:endParaRPr lang="pt-PT" sz="1000" dirty="0">
              <a:latin typeface="Cambria" panose="02040503050406030204" pitchFamily="18" charset="0"/>
            </a:endParaRPr>
          </a:p>
        </p:txBody>
      </p:sp>
      <p:sp>
        <p:nvSpPr>
          <p:cNvPr id="34" name="Rectângulo 33"/>
          <p:cNvSpPr/>
          <p:nvPr/>
        </p:nvSpPr>
        <p:spPr>
          <a:xfrm>
            <a:off x="1726089" y="2665487"/>
            <a:ext cx="810562" cy="7109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5875">
            <a:solidFill>
              <a:schemeClr val="accent6">
                <a:lumMod val="7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pt-PT" sz="900" dirty="0">
                <a:latin typeface="Cambria" panose="02040503050406030204" pitchFamily="18" charset="0"/>
              </a:rPr>
              <a:t>Método dos Elementos Finitos (</a:t>
            </a:r>
            <a:r>
              <a:rPr lang="pt-PT" sz="900" b="1" i="1" dirty="0" err="1">
                <a:latin typeface="Cambria" panose="02040503050406030204" pitchFamily="18" charset="0"/>
              </a:rPr>
              <a:t>Abaqus</a:t>
            </a:r>
            <a:r>
              <a:rPr lang="pt-PT" sz="900" b="1" i="1" dirty="0">
                <a:latin typeface="Cambria" panose="02040503050406030204" pitchFamily="18" charset="0"/>
              </a:rPr>
              <a:t>®</a:t>
            </a:r>
            <a:r>
              <a:rPr lang="pt-PT" sz="900" b="1" dirty="0">
                <a:latin typeface="Cambria" panose="02040503050406030204" pitchFamily="18" charset="0"/>
              </a:rPr>
              <a:t>)</a:t>
            </a:r>
          </a:p>
        </p:txBody>
      </p:sp>
      <p:graphicFrame>
        <p:nvGraphicFramePr>
          <p:cNvPr id="35" name="Tabel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58348"/>
              </p:ext>
            </p:extLst>
          </p:nvPr>
        </p:nvGraphicFramePr>
        <p:xfrm>
          <a:off x="2294218" y="4480036"/>
          <a:ext cx="2094941" cy="1454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4251"/>
                <a:gridCol w="501132"/>
                <a:gridCol w="482655"/>
                <a:gridCol w="566903"/>
              </a:tblGrid>
              <a:tr h="5400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Material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 dirty="0" smtClean="0">
                          <a:effectLst/>
                        </a:rPr>
                        <a:t>σ</a:t>
                      </a:r>
                      <a:r>
                        <a:rPr lang="pt-PT" sz="800" dirty="0" smtClean="0">
                          <a:effectLst/>
                        </a:rPr>
                        <a:t> </a:t>
                      </a:r>
                      <a:r>
                        <a:rPr lang="pt-PT" sz="800" dirty="0" err="1" smtClean="0">
                          <a:effectLst/>
                        </a:rPr>
                        <a:t>máx</a:t>
                      </a:r>
                      <a:r>
                        <a:rPr lang="pt-PT" sz="800" dirty="0" smtClean="0">
                          <a:effectLst/>
                        </a:rPr>
                        <a:t>.  </a:t>
                      </a:r>
                      <a:r>
                        <a:rPr lang="pt-PT" sz="800" dirty="0">
                          <a:effectLst/>
                        </a:rPr>
                        <a:t>[</a:t>
                      </a:r>
                      <a:r>
                        <a:rPr lang="pt-PT" sz="800" dirty="0" err="1">
                          <a:effectLst/>
                        </a:rPr>
                        <a:t>MPa</a:t>
                      </a:r>
                      <a:r>
                        <a:rPr lang="pt-PT" sz="800" dirty="0">
                          <a:effectLst/>
                        </a:rPr>
                        <a:t>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 dirty="0" smtClean="0">
                          <a:effectLst/>
                        </a:rPr>
                        <a:t>δ</a:t>
                      </a:r>
                      <a:r>
                        <a:rPr lang="pt-PT" sz="800" dirty="0" smtClean="0">
                          <a:effectLst/>
                        </a:rPr>
                        <a:t>y </a:t>
                      </a:r>
                      <a:r>
                        <a:rPr lang="pt-PT" sz="800" dirty="0" err="1" smtClean="0">
                          <a:effectLst/>
                        </a:rPr>
                        <a:t>máx</a:t>
                      </a:r>
                      <a:r>
                        <a:rPr lang="pt-PT" sz="800" dirty="0" smtClean="0">
                          <a:effectLst/>
                        </a:rPr>
                        <a:t>. </a:t>
                      </a:r>
                      <a:r>
                        <a:rPr lang="pt-PT" sz="800" dirty="0">
                          <a:effectLst/>
                        </a:rPr>
                        <a:t>[mm]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Peso [kg]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800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Aço 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36,51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0,1619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2,810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Fibra de Carbono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36,58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0,2519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0,577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800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Titânio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36,63</a:t>
                      </a:r>
                      <a:endParaRPr lang="pt-PT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0,3092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1,620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800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Alumínio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36,79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0,4865</a:t>
                      </a:r>
                      <a:endParaRPr lang="pt-PT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0,973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7" name="CaixaDeTexto 36"/>
          <p:cNvSpPr txBox="1"/>
          <p:nvPr/>
        </p:nvSpPr>
        <p:spPr>
          <a:xfrm>
            <a:off x="156217" y="3761256"/>
            <a:ext cx="336413" cy="3077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1400" dirty="0" smtClean="0"/>
              <a:t>a. </a:t>
            </a:r>
            <a:endParaRPr lang="pt-PT" sz="1400" dirty="0"/>
          </a:p>
        </p:txBody>
      </p:sp>
      <p:sp>
        <p:nvSpPr>
          <p:cNvPr id="47" name="CaixaDeTexto 46"/>
          <p:cNvSpPr txBox="1"/>
          <p:nvPr/>
        </p:nvSpPr>
        <p:spPr>
          <a:xfrm>
            <a:off x="4570575" y="1219199"/>
            <a:ext cx="1585601" cy="5078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900" b="1" dirty="0" smtClean="0"/>
              <a:t>Utilizar as mesmas dimensões dos tubos do quadro</a:t>
            </a:r>
            <a:endParaRPr lang="pt-PT" sz="900" b="1" dirty="0"/>
          </a:p>
        </p:txBody>
      </p:sp>
      <p:sp>
        <p:nvSpPr>
          <p:cNvPr id="49" name="Seta para baixo 48"/>
          <p:cNvSpPr/>
          <p:nvPr/>
        </p:nvSpPr>
        <p:spPr>
          <a:xfrm>
            <a:off x="5314699" y="1847905"/>
            <a:ext cx="125232" cy="2818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aphicFrame>
        <p:nvGraphicFramePr>
          <p:cNvPr id="50" name="Tabela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645667"/>
              </p:ext>
            </p:extLst>
          </p:nvPr>
        </p:nvGraphicFramePr>
        <p:xfrm>
          <a:off x="7383937" y="897796"/>
          <a:ext cx="1553162" cy="17602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1034"/>
                <a:gridCol w="720080"/>
                <a:gridCol w="43204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Ensaio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Número de nós da malha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Global </a:t>
                      </a:r>
                      <a:r>
                        <a:rPr lang="pt-PT" sz="700" i="1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Size</a:t>
                      </a:r>
                      <a:endParaRPr lang="pt-PT" sz="7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1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72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 smtClean="0">
                          <a:effectLst/>
                        </a:rPr>
                        <a:t>2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 smtClean="0">
                          <a:effectLst/>
                        </a:rPr>
                        <a:t>141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3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280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12.5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4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563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6.25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5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979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3.6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6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3523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7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7045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0.5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8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10062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0.3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4211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9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>
                          <a:effectLst/>
                        </a:rPr>
                        <a:t>35223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7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0.1</a:t>
                      </a:r>
                      <a:endParaRPr lang="pt-P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1" name="CaixaDeTexto 50"/>
          <p:cNvSpPr txBox="1"/>
          <p:nvPr/>
        </p:nvSpPr>
        <p:spPr>
          <a:xfrm>
            <a:off x="4542101" y="1012595"/>
            <a:ext cx="1364566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1600" b="1" dirty="0" err="1" smtClean="0"/>
              <a:t>Discretização</a:t>
            </a:r>
            <a:endParaRPr lang="pt-PT" sz="1600" b="1" dirty="0"/>
          </a:p>
        </p:txBody>
      </p:sp>
      <p:cxnSp>
        <p:nvCxnSpPr>
          <p:cNvPr id="53" name="Conexão recta unidireccional 52"/>
          <p:cNvCxnSpPr/>
          <p:nvPr/>
        </p:nvCxnSpPr>
        <p:spPr>
          <a:xfrm flipV="1">
            <a:off x="6012160" y="1110858"/>
            <a:ext cx="614586" cy="710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xão recta unidireccional 54"/>
          <p:cNvCxnSpPr/>
          <p:nvPr/>
        </p:nvCxnSpPr>
        <p:spPr>
          <a:xfrm>
            <a:off x="6019127" y="1309916"/>
            <a:ext cx="572683" cy="1868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aixaDeTexto 55"/>
          <p:cNvSpPr txBox="1"/>
          <p:nvPr/>
        </p:nvSpPr>
        <p:spPr>
          <a:xfrm>
            <a:off x="6626065" y="94058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/>
              <a:t>B31</a:t>
            </a:r>
            <a:endParaRPr lang="pt-PT" sz="1100" dirty="0"/>
          </a:p>
        </p:txBody>
      </p:sp>
      <p:sp>
        <p:nvSpPr>
          <p:cNvPr id="58" name="CaixaDeTexto 57"/>
          <p:cNvSpPr txBox="1"/>
          <p:nvPr/>
        </p:nvSpPr>
        <p:spPr>
          <a:xfrm>
            <a:off x="6601905" y="1367191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/>
              <a:t>B33</a:t>
            </a:r>
            <a:endParaRPr lang="pt-PT" sz="1100" dirty="0"/>
          </a:p>
        </p:txBody>
      </p:sp>
      <p:sp>
        <p:nvSpPr>
          <p:cNvPr id="57" name="Seta para baixo 56"/>
          <p:cNvSpPr/>
          <p:nvPr/>
        </p:nvSpPr>
        <p:spPr>
          <a:xfrm>
            <a:off x="5127093" y="1357298"/>
            <a:ext cx="137759" cy="3039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0" name="CaixaDeTexto 59"/>
          <p:cNvSpPr txBox="1"/>
          <p:nvPr/>
        </p:nvSpPr>
        <p:spPr>
          <a:xfrm>
            <a:off x="4554050" y="1714488"/>
            <a:ext cx="1303834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1200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pt-PT" sz="1200" dirty="0" smtClean="0">
                <a:solidFill>
                  <a:schemeClr val="accent6">
                    <a:lumMod val="75000"/>
                  </a:schemeClr>
                </a:solidFill>
              </a:rPr>
              <a:t>. Análise de Sensibilidades</a:t>
            </a:r>
            <a:endParaRPr lang="pt-PT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430810" y="1628801"/>
            <a:ext cx="2057418" cy="1362010"/>
            <a:chOff x="2411761" y="1684744"/>
            <a:chExt cx="2057418" cy="1409275"/>
          </a:xfrm>
        </p:grpSpPr>
        <p:pic>
          <p:nvPicPr>
            <p:cNvPr id="28" name="Imagem 27" descr="BC e load.jpg"/>
            <p:cNvPicPr/>
            <p:nvPr/>
          </p:nvPicPr>
          <p:blipFill>
            <a:blip r:embed="rId5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11761" y="1684744"/>
              <a:ext cx="2057418" cy="1409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" name="TextBox 1"/>
            <p:cNvSpPr txBox="1"/>
            <p:nvPr/>
          </p:nvSpPr>
          <p:spPr>
            <a:xfrm>
              <a:off x="3539505" y="1700808"/>
              <a:ext cx="504056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700" dirty="0" smtClean="0"/>
                <a:t>= 4704 N</a:t>
              </a:r>
              <a:endParaRPr lang="pt-PT" sz="700" dirty="0"/>
            </a:p>
          </p:txBody>
        </p:sp>
      </p:grpSp>
      <p:sp>
        <p:nvSpPr>
          <p:cNvPr id="59" name="CaixaDeTexto 38"/>
          <p:cNvSpPr txBox="1"/>
          <p:nvPr/>
        </p:nvSpPr>
        <p:spPr>
          <a:xfrm>
            <a:off x="163621" y="2667645"/>
            <a:ext cx="1240027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PT" sz="900" b="1" dirty="0" smtClean="0"/>
              <a:t>Dimensionamento de perfis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PT" sz="900" b="1" dirty="0" smtClean="0"/>
              <a:t>Análise de sensibilidades</a:t>
            </a:r>
            <a:endParaRPr lang="pt-PT" sz="900" b="1" dirty="0"/>
          </a:p>
        </p:txBody>
      </p:sp>
      <p:sp>
        <p:nvSpPr>
          <p:cNvPr id="21" name="Right Arrow 20"/>
          <p:cNvSpPr/>
          <p:nvPr/>
        </p:nvSpPr>
        <p:spPr>
          <a:xfrm>
            <a:off x="1403648" y="2924944"/>
            <a:ext cx="322441" cy="196453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0" name="Conexão recta 9"/>
          <p:cNvCxnSpPr/>
          <p:nvPr/>
        </p:nvCxnSpPr>
        <p:spPr>
          <a:xfrm>
            <a:off x="34439" y="3449438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2" name="Tabel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371901"/>
              </p:ext>
            </p:extLst>
          </p:nvPr>
        </p:nvGraphicFramePr>
        <p:xfrm>
          <a:off x="99558" y="4616038"/>
          <a:ext cx="2608179" cy="1454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9254"/>
                <a:gridCol w="497092"/>
                <a:gridCol w="481713"/>
                <a:gridCol w="504056"/>
                <a:gridCol w="576064"/>
              </a:tblGrid>
              <a:tr h="5400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Material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 dirty="0" smtClean="0">
                          <a:effectLst/>
                        </a:rPr>
                        <a:t>σ</a:t>
                      </a:r>
                      <a:r>
                        <a:rPr lang="pt-PT" sz="800" dirty="0" smtClean="0">
                          <a:effectLst/>
                        </a:rPr>
                        <a:t> </a:t>
                      </a:r>
                      <a:r>
                        <a:rPr lang="pt-PT" sz="800" dirty="0" err="1" smtClean="0">
                          <a:effectLst/>
                        </a:rPr>
                        <a:t>máx</a:t>
                      </a:r>
                      <a:r>
                        <a:rPr lang="pt-PT" sz="800" dirty="0" smtClean="0">
                          <a:effectLst/>
                        </a:rPr>
                        <a:t>.  </a:t>
                      </a:r>
                      <a:r>
                        <a:rPr lang="pt-PT" sz="800" dirty="0">
                          <a:effectLst/>
                        </a:rPr>
                        <a:t>[</a:t>
                      </a:r>
                      <a:r>
                        <a:rPr lang="pt-PT" sz="800" dirty="0" err="1">
                          <a:effectLst/>
                        </a:rPr>
                        <a:t>MPa</a:t>
                      </a:r>
                      <a:r>
                        <a:rPr lang="pt-PT" sz="800" dirty="0">
                          <a:effectLst/>
                        </a:rPr>
                        <a:t>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 dirty="0" smtClean="0">
                          <a:effectLst/>
                        </a:rPr>
                        <a:t>δ</a:t>
                      </a:r>
                      <a:r>
                        <a:rPr lang="pt-PT" sz="800" dirty="0" smtClean="0">
                          <a:effectLst/>
                        </a:rPr>
                        <a:t>y </a:t>
                      </a:r>
                      <a:r>
                        <a:rPr lang="pt-PT" sz="800" dirty="0" err="1" smtClean="0">
                          <a:effectLst/>
                        </a:rPr>
                        <a:t>máx</a:t>
                      </a:r>
                      <a:r>
                        <a:rPr lang="pt-PT" sz="800" dirty="0" smtClean="0">
                          <a:effectLst/>
                        </a:rPr>
                        <a:t>. </a:t>
                      </a:r>
                      <a:r>
                        <a:rPr lang="pt-PT" sz="800" dirty="0">
                          <a:effectLst/>
                        </a:rPr>
                        <a:t>[mm]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Peso [kg]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Volume</a:t>
                      </a:r>
                      <a:r>
                        <a:rPr lang="pt-PT" sz="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[cm</a:t>
                      </a:r>
                      <a:r>
                        <a:rPr lang="pt-PT" sz="800" baseline="30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pt-PT" sz="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800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Aço 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78,96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0,3137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1,458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186,95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Fibra de Carbono</a:t>
                      </a:r>
                      <a:endParaRPr lang="pt-PT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43,70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0,3126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0,432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270,000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800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Titânio</a:t>
                      </a:r>
                      <a:endParaRPr lang="pt-PT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38,01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0,3200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1,430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317,577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800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Alumínio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23,47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0,3100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1,420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524.541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94" name="Table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724016"/>
              </p:ext>
            </p:extLst>
          </p:nvPr>
        </p:nvGraphicFramePr>
        <p:xfrm>
          <a:off x="2832507" y="4596988"/>
          <a:ext cx="1579130" cy="1691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7002"/>
                <a:gridCol w="576064"/>
                <a:gridCol w="576064"/>
              </a:tblGrid>
              <a:tr h="222721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Tubo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Diâmetro [mm]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Espessura</a:t>
                      </a:r>
                      <a:r>
                        <a:rPr lang="pt-PT" sz="700" baseline="0" dirty="0" smtClean="0"/>
                        <a:t> [mm]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DT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17.5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0.5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TT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15.85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0.5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ST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15.85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0.6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CS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15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0.6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SS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8.5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0.6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HT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18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1.1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Pedal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49.4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2</a:t>
                      </a:r>
                      <a:endParaRPr lang="pt-PT" sz="7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16" name="Table 1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631083"/>
              </p:ext>
            </p:extLst>
          </p:nvPr>
        </p:nvGraphicFramePr>
        <p:xfrm>
          <a:off x="2832507" y="4613069"/>
          <a:ext cx="1579130" cy="1691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7002"/>
                <a:gridCol w="576064"/>
                <a:gridCol w="576064"/>
              </a:tblGrid>
              <a:tr h="222721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Tubo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Diâmetro [mm]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Espessura</a:t>
                      </a:r>
                      <a:r>
                        <a:rPr lang="pt-PT" sz="700" baseline="0" dirty="0" smtClean="0"/>
                        <a:t> [mm]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DT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19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0.9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TT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17.5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0.9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ST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15.9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0.9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CS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11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0.9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SS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8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0.9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HT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19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2.15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Pedal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40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2</a:t>
                      </a:r>
                      <a:endParaRPr lang="pt-PT" sz="7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17" name="Tabel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171285"/>
              </p:ext>
            </p:extLst>
          </p:nvPr>
        </p:nvGraphicFramePr>
        <p:xfrm>
          <a:off x="107504" y="4622547"/>
          <a:ext cx="2608179" cy="1454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9254"/>
                <a:gridCol w="497092"/>
                <a:gridCol w="481713"/>
                <a:gridCol w="504056"/>
                <a:gridCol w="576064"/>
              </a:tblGrid>
              <a:tr h="5400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Material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 dirty="0" smtClean="0">
                          <a:effectLst/>
                        </a:rPr>
                        <a:t>σ</a:t>
                      </a:r>
                      <a:r>
                        <a:rPr lang="pt-PT" sz="800" dirty="0" smtClean="0">
                          <a:effectLst/>
                        </a:rPr>
                        <a:t> </a:t>
                      </a:r>
                      <a:r>
                        <a:rPr lang="pt-PT" sz="800" dirty="0" err="1" smtClean="0">
                          <a:effectLst/>
                        </a:rPr>
                        <a:t>máx</a:t>
                      </a:r>
                      <a:r>
                        <a:rPr lang="pt-PT" sz="800" dirty="0" smtClean="0">
                          <a:effectLst/>
                        </a:rPr>
                        <a:t>.  </a:t>
                      </a:r>
                      <a:r>
                        <a:rPr lang="pt-PT" sz="800" dirty="0">
                          <a:effectLst/>
                        </a:rPr>
                        <a:t>[</a:t>
                      </a:r>
                      <a:r>
                        <a:rPr lang="pt-PT" sz="800" dirty="0" err="1">
                          <a:effectLst/>
                        </a:rPr>
                        <a:t>MPa</a:t>
                      </a:r>
                      <a:r>
                        <a:rPr lang="pt-PT" sz="800" dirty="0">
                          <a:effectLst/>
                        </a:rPr>
                        <a:t>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 dirty="0" smtClean="0">
                          <a:effectLst/>
                        </a:rPr>
                        <a:t>δ</a:t>
                      </a:r>
                      <a:r>
                        <a:rPr lang="pt-PT" sz="800" dirty="0" smtClean="0">
                          <a:effectLst/>
                        </a:rPr>
                        <a:t>y </a:t>
                      </a:r>
                      <a:r>
                        <a:rPr lang="pt-PT" sz="800" dirty="0" err="1" smtClean="0">
                          <a:effectLst/>
                        </a:rPr>
                        <a:t>máx</a:t>
                      </a:r>
                      <a:r>
                        <a:rPr lang="pt-PT" sz="800" dirty="0" smtClean="0">
                          <a:effectLst/>
                        </a:rPr>
                        <a:t>. </a:t>
                      </a:r>
                      <a:r>
                        <a:rPr lang="pt-PT" sz="800" dirty="0">
                          <a:effectLst/>
                        </a:rPr>
                        <a:t>[mm]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Peso [kg]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Volume</a:t>
                      </a:r>
                      <a:r>
                        <a:rPr lang="pt-PT" sz="800" baseline="0" dirty="0" smtClean="0">
                          <a:effectLst/>
                        </a:rPr>
                        <a:t> [cm</a:t>
                      </a:r>
                      <a:r>
                        <a:rPr lang="pt-PT" sz="800" baseline="30000" dirty="0" smtClean="0">
                          <a:effectLst/>
                        </a:rPr>
                        <a:t>3</a:t>
                      </a:r>
                      <a:r>
                        <a:rPr lang="pt-PT" sz="800" baseline="0" dirty="0" smtClean="0">
                          <a:effectLst/>
                        </a:rPr>
                        <a:t>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800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Aço 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78,96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0,3137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1,458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186,95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Fibra de Carbono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43,70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0,3126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0,432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270,000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Titânio</a:t>
                      </a:r>
                      <a:endParaRPr lang="pt-PT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38,01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0,3200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1,430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317,577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800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Alumínio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23,47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0,3100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1,420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524.541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118" name="Tabel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043014"/>
              </p:ext>
            </p:extLst>
          </p:nvPr>
        </p:nvGraphicFramePr>
        <p:xfrm>
          <a:off x="99558" y="4616038"/>
          <a:ext cx="2608179" cy="1454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9254"/>
                <a:gridCol w="497092"/>
                <a:gridCol w="481713"/>
                <a:gridCol w="504056"/>
                <a:gridCol w="576064"/>
              </a:tblGrid>
              <a:tr h="5400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Material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 dirty="0" smtClean="0">
                          <a:effectLst/>
                        </a:rPr>
                        <a:t>σ</a:t>
                      </a:r>
                      <a:r>
                        <a:rPr lang="pt-PT" sz="800" dirty="0" smtClean="0">
                          <a:effectLst/>
                        </a:rPr>
                        <a:t> </a:t>
                      </a:r>
                      <a:r>
                        <a:rPr lang="pt-PT" sz="800" dirty="0" err="1" smtClean="0">
                          <a:effectLst/>
                        </a:rPr>
                        <a:t>máx</a:t>
                      </a:r>
                      <a:r>
                        <a:rPr lang="pt-PT" sz="800" dirty="0" smtClean="0">
                          <a:effectLst/>
                        </a:rPr>
                        <a:t>.  </a:t>
                      </a:r>
                      <a:r>
                        <a:rPr lang="pt-PT" sz="800" dirty="0">
                          <a:effectLst/>
                        </a:rPr>
                        <a:t>[</a:t>
                      </a:r>
                      <a:r>
                        <a:rPr lang="pt-PT" sz="800" dirty="0" err="1">
                          <a:effectLst/>
                        </a:rPr>
                        <a:t>MPa</a:t>
                      </a:r>
                      <a:r>
                        <a:rPr lang="pt-PT" sz="800" dirty="0">
                          <a:effectLst/>
                        </a:rPr>
                        <a:t>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 dirty="0" smtClean="0">
                          <a:effectLst/>
                        </a:rPr>
                        <a:t>δ</a:t>
                      </a:r>
                      <a:r>
                        <a:rPr lang="pt-PT" sz="800" dirty="0" smtClean="0">
                          <a:effectLst/>
                        </a:rPr>
                        <a:t>y </a:t>
                      </a:r>
                      <a:r>
                        <a:rPr lang="pt-PT" sz="800" dirty="0" err="1" smtClean="0">
                          <a:effectLst/>
                        </a:rPr>
                        <a:t>máx</a:t>
                      </a:r>
                      <a:r>
                        <a:rPr lang="pt-PT" sz="800" dirty="0" smtClean="0">
                          <a:effectLst/>
                        </a:rPr>
                        <a:t>. </a:t>
                      </a:r>
                      <a:r>
                        <a:rPr lang="pt-PT" sz="800" dirty="0">
                          <a:effectLst/>
                        </a:rPr>
                        <a:t>[mm]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Peso [kg]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Volume</a:t>
                      </a:r>
                      <a:r>
                        <a:rPr lang="pt-PT" sz="800" baseline="0" dirty="0" smtClean="0">
                          <a:effectLst/>
                        </a:rPr>
                        <a:t> [cm</a:t>
                      </a:r>
                      <a:r>
                        <a:rPr lang="pt-PT" sz="800" baseline="30000" dirty="0" smtClean="0">
                          <a:effectLst/>
                        </a:rPr>
                        <a:t>3</a:t>
                      </a:r>
                      <a:r>
                        <a:rPr lang="pt-PT" sz="800" baseline="0" dirty="0" smtClean="0">
                          <a:effectLst/>
                        </a:rPr>
                        <a:t>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800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Aço 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78,96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0,3137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1,458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186,95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Fibra de Carbono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43,70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0,3126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0,432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270,000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800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Titânio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38,01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0,3200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1,430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317,577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Alumínio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23,47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0,3100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1,420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524.541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119" name="Table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070889"/>
              </p:ext>
            </p:extLst>
          </p:nvPr>
        </p:nvGraphicFramePr>
        <p:xfrm>
          <a:off x="2832507" y="4613069"/>
          <a:ext cx="1579130" cy="16916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27002"/>
                <a:gridCol w="576064"/>
                <a:gridCol w="576064"/>
              </a:tblGrid>
              <a:tr h="222721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Tubo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Diâmetro [mm]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Espessura</a:t>
                      </a:r>
                      <a:r>
                        <a:rPr lang="pt-PT" sz="700" baseline="0" dirty="0" smtClean="0"/>
                        <a:t> [mm]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DT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22.25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0.9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TT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19.05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0.9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ST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22.25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0.9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CS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11.1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0.9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SS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9.5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0.9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HT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22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2.15</a:t>
                      </a:r>
                      <a:endParaRPr lang="pt-PT" sz="700" dirty="0"/>
                    </a:p>
                  </a:txBody>
                  <a:tcPr anchor="ctr"/>
                </a:tc>
              </a:tr>
              <a:tr h="141732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Pedal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50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2.5</a:t>
                      </a:r>
                      <a:endParaRPr lang="pt-PT" sz="7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20" name="Tabel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518108"/>
              </p:ext>
            </p:extLst>
          </p:nvPr>
        </p:nvGraphicFramePr>
        <p:xfrm>
          <a:off x="99558" y="4622594"/>
          <a:ext cx="2608179" cy="14707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9254"/>
                <a:gridCol w="497092"/>
                <a:gridCol w="481713"/>
                <a:gridCol w="504056"/>
                <a:gridCol w="576064"/>
              </a:tblGrid>
              <a:tr h="551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Material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 dirty="0" smtClean="0">
                          <a:effectLst/>
                        </a:rPr>
                        <a:t>σ</a:t>
                      </a:r>
                      <a:r>
                        <a:rPr lang="pt-PT" sz="800" dirty="0" smtClean="0">
                          <a:effectLst/>
                        </a:rPr>
                        <a:t> </a:t>
                      </a:r>
                      <a:r>
                        <a:rPr lang="pt-PT" sz="800" dirty="0" err="1" smtClean="0">
                          <a:effectLst/>
                        </a:rPr>
                        <a:t>máx</a:t>
                      </a:r>
                      <a:r>
                        <a:rPr lang="pt-PT" sz="800" dirty="0" smtClean="0">
                          <a:effectLst/>
                        </a:rPr>
                        <a:t>.  </a:t>
                      </a:r>
                      <a:r>
                        <a:rPr lang="pt-PT" sz="800" dirty="0">
                          <a:effectLst/>
                        </a:rPr>
                        <a:t>[</a:t>
                      </a:r>
                      <a:r>
                        <a:rPr lang="pt-PT" sz="800" dirty="0" err="1">
                          <a:effectLst/>
                        </a:rPr>
                        <a:t>MPa</a:t>
                      </a:r>
                      <a:r>
                        <a:rPr lang="pt-PT" sz="800" dirty="0">
                          <a:effectLst/>
                        </a:rPr>
                        <a:t>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 dirty="0" smtClean="0">
                          <a:effectLst/>
                        </a:rPr>
                        <a:t>δ</a:t>
                      </a:r>
                      <a:r>
                        <a:rPr lang="pt-PT" sz="800" dirty="0" smtClean="0">
                          <a:effectLst/>
                        </a:rPr>
                        <a:t>y </a:t>
                      </a:r>
                      <a:r>
                        <a:rPr lang="pt-PT" sz="800" dirty="0" err="1" smtClean="0">
                          <a:effectLst/>
                        </a:rPr>
                        <a:t>máx</a:t>
                      </a:r>
                      <a:r>
                        <a:rPr lang="pt-PT" sz="800" dirty="0" smtClean="0">
                          <a:effectLst/>
                        </a:rPr>
                        <a:t>. </a:t>
                      </a:r>
                      <a:r>
                        <a:rPr lang="pt-PT" sz="800" dirty="0">
                          <a:effectLst/>
                        </a:rPr>
                        <a:t>[mm]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Peso [kg]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Volume</a:t>
                      </a:r>
                      <a:r>
                        <a:rPr lang="pt-PT" sz="800" baseline="0" dirty="0" smtClean="0">
                          <a:effectLst/>
                        </a:rPr>
                        <a:t> [cm</a:t>
                      </a:r>
                      <a:r>
                        <a:rPr lang="pt-PT" sz="800" baseline="30000" dirty="0" smtClean="0">
                          <a:effectLst/>
                        </a:rPr>
                        <a:t>3</a:t>
                      </a:r>
                      <a:r>
                        <a:rPr lang="pt-PT" sz="800" baseline="0" dirty="0" smtClean="0">
                          <a:effectLst/>
                        </a:rPr>
                        <a:t>]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8383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Aço 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78,96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0,3137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1,458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186,95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767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Fibra de Carbono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43,70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0,3126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0,432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270,000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8383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Titânio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38,01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0,3200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1,430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317,577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8383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Alumínio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23,47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0,3100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1,420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800" dirty="0" smtClean="0">
                          <a:effectLst/>
                        </a:rPr>
                        <a:t>524.541</a:t>
                      </a:r>
                      <a:endParaRPr lang="pt-P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1" name="Table 1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315520"/>
              </p:ext>
            </p:extLst>
          </p:nvPr>
        </p:nvGraphicFramePr>
        <p:xfrm>
          <a:off x="2832507" y="4578532"/>
          <a:ext cx="1579130" cy="173078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27002"/>
                <a:gridCol w="576064"/>
                <a:gridCol w="576064"/>
              </a:tblGrid>
              <a:tr h="311854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Tubo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Diâmetro [mm]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Espessura</a:t>
                      </a:r>
                      <a:r>
                        <a:rPr lang="pt-PT" sz="700" baseline="0" dirty="0" smtClean="0"/>
                        <a:t> [mm]</a:t>
                      </a:r>
                      <a:endParaRPr lang="pt-PT" sz="700" dirty="0"/>
                    </a:p>
                  </a:txBody>
                  <a:tcPr anchor="ctr"/>
                </a:tc>
              </a:tr>
              <a:tr h="202705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DT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21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1.8</a:t>
                      </a:r>
                      <a:endParaRPr lang="pt-PT" sz="700" dirty="0"/>
                    </a:p>
                  </a:txBody>
                  <a:tcPr anchor="ctr"/>
                </a:tc>
              </a:tr>
              <a:tr h="202705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TT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17.5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1.3</a:t>
                      </a:r>
                      <a:endParaRPr lang="pt-PT" sz="700" dirty="0"/>
                    </a:p>
                  </a:txBody>
                  <a:tcPr anchor="ctr"/>
                </a:tc>
              </a:tr>
              <a:tr h="202705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ST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15.9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2.5</a:t>
                      </a:r>
                      <a:endParaRPr lang="pt-PT" sz="700" dirty="0"/>
                    </a:p>
                  </a:txBody>
                  <a:tcPr anchor="ctr"/>
                </a:tc>
              </a:tr>
              <a:tr h="202705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CS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15.5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1.3</a:t>
                      </a:r>
                      <a:endParaRPr lang="pt-PT" sz="700" dirty="0"/>
                    </a:p>
                  </a:txBody>
                  <a:tcPr anchor="ctr"/>
                </a:tc>
              </a:tr>
              <a:tr h="202705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SS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9.5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1.4</a:t>
                      </a:r>
                      <a:endParaRPr lang="pt-PT" sz="700" dirty="0"/>
                    </a:p>
                  </a:txBody>
                  <a:tcPr anchor="ctr"/>
                </a:tc>
              </a:tr>
              <a:tr h="202705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HT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20.55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4</a:t>
                      </a:r>
                      <a:endParaRPr lang="pt-PT" sz="700" dirty="0"/>
                    </a:p>
                  </a:txBody>
                  <a:tcPr anchor="ctr"/>
                </a:tc>
              </a:tr>
              <a:tr h="202705"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Pedal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50</a:t>
                      </a:r>
                      <a:endParaRPr lang="pt-PT" sz="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2.5</a:t>
                      </a:r>
                      <a:endParaRPr lang="pt-PT" sz="7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028" name="Picture 4" descr="\\hvfs.feupsig.fe.up.pt\users\em10151\Desktop\Simulações Dimensionamento\Imagens Abq\AÇOtensoes3d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89" y="4450103"/>
            <a:ext cx="1484069" cy="851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\\hvfs.feupsig.fe.up.pt\users\em10151\Desktop\Simulações Dimensionamento\Imagens Abq\ALUMINIOtens3d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5517232"/>
            <a:ext cx="1706563" cy="978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\\hvfs.feupsig.fe.up.pt\users\em10151\Desktop\Simulações Dimensionamento\Imagens Abq\FCtens3d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3350" y="4360195"/>
            <a:ext cx="1940658" cy="1112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5" name="TextBox 124"/>
          <p:cNvSpPr txBox="1"/>
          <p:nvPr/>
        </p:nvSpPr>
        <p:spPr>
          <a:xfrm>
            <a:off x="2286016" y="5301208"/>
            <a:ext cx="1033945" cy="2308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900" b="1" dirty="0" smtClean="0"/>
              <a:t>Alumínio</a:t>
            </a:r>
            <a:endParaRPr lang="pt-PT" sz="900" b="1" dirty="0"/>
          </a:p>
        </p:txBody>
      </p:sp>
      <p:sp>
        <p:nvSpPr>
          <p:cNvPr id="123" name="TextBox 122"/>
          <p:cNvSpPr txBox="1"/>
          <p:nvPr/>
        </p:nvSpPr>
        <p:spPr>
          <a:xfrm>
            <a:off x="2289407" y="4154303"/>
            <a:ext cx="1027162" cy="2308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900" b="1" dirty="0" smtClean="0"/>
              <a:t>Fibra de Carbono</a:t>
            </a:r>
            <a:endParaRPr lang="pt-PT" sz="900" b="1" dirty="0"/>
          </a:p>
        </p:txBody>
      </p:sp>
      <p:sp>
        <p:nvSpPr>
          <p:cNvPr id="113" name="TextBox 112"/>
          <p:cNvSpPr txBox="1"/>
          <p:nvPr/>
        </p:nvSpPr>
        <p:spPr>
          <a:xfrm>
            <a:off x="108556" y="4157938"/>
            <a:ext cx="1034103" cy="2308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900" b="1" dirty="0" smtClean="0"/>
              <a:t>Aço</a:t>
            </a:r>
            <a:endParaRPr lang="pt-PT" sz="900" b="1" dirty="0"/>
          </a:p>
        </p:txBody>
      </p:sp>
      <p:pic>
        <p:nvPicPr>
          <p:cNvPr id="1031" name="Picture 7" descr="\\hvfs.feupsig.fe.up.pt\users\em10151\Desktop\Simulações Dimensionamento\Imagens Abq\TI4tensoes3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54" y="5473453"/>
            <a:ext cx="1810844" cy="1038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" name="TextBox 123"/>
          <p:cNvSpPr txBox="1"/>
          <p:nvPr/>
        </p:nvSpPr>
        <p:spPr>
          <a:xfrm>
            <a:off x="108556" y="5301208"/>
            <a:ext cx="1050350" cy="2308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900" b="1" dirty="0" smtClean="0"/>
              <a:t>Titânio</a:t>
            </a:r>
            <a:endParaRPr lang="pt-PT" sz="900" b="1" dirty="0"/>
          </a:p>
        </p:txBody>
      </p:sp>
      <p:sp>
        <p:nvSpPr>
          <p:cNvPr id="132" name="CaixaDeTexto 36"/>
          <p:cNvSpPr txBox="1"/>
          <p:nvPr/>
        </p:nvSpPr>
        <p:spPr>
          <a:xfrm>
            <a:off x="150536" y="3765491"/>
            <a:ext cx="336413" cy="3077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1400" dirty="0" smtClean="0"/>
              <a:t>b. </a:t>
            </a:r>
            <a:endParaRPr lang="pt-PT" sz="1400" dirty="0"/>
          </a:p>
        </p:txBody>
      </p:sp>
      <p:sp>
        <p:nvSpPr>
          <p:cNvPr id="134" name="TextBox 28"/>
          <p:cNvSpPr txBox="1"/>
          <p:nvPr/>
        </p:nvSpPr>
        <p:spPr>
          <a:xfrm>
            <a:off x="428596" y="3702610"/>
            <a:ext cx="3034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000" b="1" dirty="0" smtClean="0">
                <a:latin typeface="Cambria" panose="02040503050406030204" pitchFamily="18" charset="0"/>
              </a:rPr>
              <a:t>Comparação do comportamento dos materiais</a:t>
            </a:r>
          </a:p>
          <a:p>
            <a:pPr algn="just"/>
            <a:r>
              <a:rPr lang="pt-PT" sz="800" b="1" dirty="0" smtClean="0">
                <a:latin typeface="Cambria" panose="02040503050406030204" pitchFamily="18" charset="0"/>
              </a:rPr>
              <a:t>Critério: </a:t>
            </a:r>
            <a:r>
              <a:rPr lang="pt-PT" sz="800" dirty="0" smtClean="0">
                <a:latin typeface="Cambria" panose="02040503050406030204" pitchFamily="18" charset="0"/>
              </a:rPr>
              <a:t>dimensões dos tubos constantes.</a:t>
            </a:r>
            <a:endParaRPr lang="pt-PT" sz="800" dirty="0">
              <a:latin typeface="Cambria" panose="02040503050406030204" pitchFamily="18" charset="0"/>
            </a:endParaRPr>
          </a:p>
        </p:txBody>
      </p:sp>
      <p:grpSp>
        <p:nvGrpSpPr>
          <p:cNvPr id="126" name="Group 125"/>
          <p:cNvGrpSpPr/>
          <p:nvPr/>
        </p:nvGrpSpPr>
        <p:grpSpPr>
          <a:xfrm>
            <a:off x="90369" y="4420724"/>
            <a:ext cx="2339025" cy="1571984"/>
            <a:chOff x="6626746" y="4290434"/>
            <a:chExt cx="2447318" cy="1631914"/>
          </a:xfrm>
        </p:grpSpPr>
        <p:grpSp>
          <p:nvGrpSpPr>
            <p:cNvPr id="122" name="Group 121"/>
            <p:cNvGrpSpPr/>
            <p:nvPr/>
          </p:nvGrpSpPr>
          <p:grpSpPr>
            <a:xfrm>
              <a:off x="6626746" y="4290434"/>
              <a:ext cx="2391908" cy="1631914"/>
              <a:chOff x="6815836" y="3477025"/>
              <a:chExt cx="2391908" cy="1631914"/>
            </a:xfrm>
          </p:grpSpPr>
          <p:grpSp>
            <p:nvGrpSpPr>
              <p:cNvPr id="144" name="Group 143"/>
              <p:cNvGrpSpPr/>
              <p:nvPr/>
            </p:nvGrpSpPr>
            <p:grpSpPr>
              <a:xfrm>
                <a:off x="6815836" y="3477025"/>
                <a:ext cx="2391908" cy="1615839"/>
                <a:chOff x="2957437" y="4600611"/>
                <a:chExt cx="1495743" cy="1169086"/>
              </a:xfrm>
            </p:grpSpPr>
            <p:pic>
              <p:nvPicPr>
                <p:cNvPr id="145" name="Picture 144"/>
                <p:cNvPicPr>
                  <a:picLocks noChangeAspect="1"/>
                </p:cNvPicPr>
                <p:nvPr/>
              </p:nvPicPr>
              <p:blipFill rotWithShape="1">
                <a:blip r:embed="rId10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5153" t="31125" r="68530" b="46391"/>
                <a:stretch/>
              </p:blipFill>
              <p:spPr>
                <a:xfrm>
                  <a:off x="3110134" y="4613069"/>
                  <a:ext cx="1343046" cy="1156628"/>
                </a:xfrm>
                <a:prstGeom prst="rect">
                  <a:avLst/>
                </a:prstGeom>
              </p:spPr>
            </p:pic>
            <p:sp>
              <p:nvSpPr>
                <p:cNvPr id="146" name="TextBox 145"/>
                <p:cNvSpPr txBox="1"/>
                <p:nvPr/>
              </p:nvSpPr>
              <p:spPr>
                <a:xfrm>
                  <a:off x="3456426" y="4628753"/>
                  <a:ext cx="504452" cy="1558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PT" sz="800" dirty="0" smtClean="0"/>
                    <a:t>D = 35; t = 1,2</a:t>
                  </a:r>
                  <a:endParaRPr lang="pt-PT" sz="800" dirty="0"/>
                </a:p>
              </p:txBody>
            </p:sp>
            <p:sp>
              <p:nvSpPr>
                <p:cNvPr id="147" name="TextBox 146"/>
                <p:cNvSpPr txBox="1"/>
                <p:nvPr/>
              </p:nvSpPr>
              <p:spPr>
                <a:xfrm>
                  <a:off x="3121527" y="4991516"/>
                  <a:ext cx="486519" cy="2542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PT" sz="800" dirty="0" smtClean="0"/>
                    <a:t>D = 44;</a:t>
                  </a:r>
                </a:p>
                <a:p>
                  <a:r>
                    <a:rPr lang="pt-PT" sz="800" dirty="0" smtClean="0"/>
                    <a:t>t = 1.2</a:t>
                  </a:r>
                  <a:endParaRPr lang="pt-PT" sz="800" dirty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2957437" y="4600611"/>
                  <a:ext cx="557125" cy="24494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PT" sz="800" dirty="0" smtClean="0"/>
                    <a:t>D = 38; </a:t>
                  </a:r>
                </a:p>
                <a:p>
                  <a:r>
                    <a:rPr lang="pt-PT" sz="800" dirty="0" smtClean="0"/>
                    <a:t>t = 1.3</a:t>
                  </a:r>
                  <a:endParaRPr lang="pt-PT" sz="800" dirty="0"/>
                </a:p>
              </p:txBody>
            </p:sp>
            <p:sp>
              <p:nvSpPr>
                <p:cNvPr id="149" name="TextBox 148"/>
                <p:cNvSpPr txBox="1"/>
                <p:nvPr/>
              </p:nvSpPr>
              <p:spPr>
                <a:xfrm>
                  <a:off x="3520153" y="4916421"/>
                  <a:ext cx="767567" cy="24494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PT" sz="800" dirty="0" smtClean="0"/>
                    <a:t>D = 32;</a:t>
                  </a:r>
                </a:p>
                <a:p>
                  <a:r>
                    <a:rPr lang="pt-PT" sz="800" dirty="0" smtClean="0"/>
                    <a:t>t = 1.5</a:t>
                  </a:r>
                  <a:endParaRPr lang="pt-PT" sz="800" dirty="0"/>
                </a:p>
              </p:txBody>
            </p:sp>
            <p:sp>
              <p:nvSpPr>
                <p:cNvPr id="152" name="TextBox 151"/>
                <p:cNvSpPr txBox="1"/>
                <p:nvPr/>
              </p:nvSpPr>
              <p:spPr>
                <a:xfrm>
                  <a:off x="3378230" y="5308176"/>
                  <a:ext cx="486942" cy="2542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pt-PT" sz="800" dirty="0" smtClean="0"/>
                    <a:t>D = 25;</a:t>
                  </a:r>
                </a:p>
                <a:p>
                  <a:r>
                    <a:rPr lang="pt-PT" sz="800" dirty="0" smtClean="0"/>
                    <a:t>t = 2.5</a:t>
                  </a:r>
                  <a:endParaRPr lang="pt-PT" sz="800" dirty="0"/>
                </a:p>
              </p:txBody>
            </p:sp>
          </p:grpSp>
          <p:sp>
            <p:nvSpPr>
              <p:cNvPr id="153" name="TextBox 152"/>
              <p:cNvSpPr txBox="1"/>
              <p:nvPr/>
            </p:nvSpPr>
            <p:spPr>
              <a:xfrm>
                <a:off x="7954443" y="4757478"/>
                <a:ext cx="778014" cy="3514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800" dirty="0" smtClean="0"/>
                  <a:t>D = 28; </a:t>
                </a:r>
              </a:p>
              <a:p>
                <a:r>
                  <a:rPr lang="pt-PT" sz="800" dirty="0" smtClean="0"/>
                  <a:t>t = 1.3</a:t>
                </a:r>
                <a:endParaRPr lang="pt-PT" sz="800" dirty="0"/>
              </a:p>
            </p:txBody>
          </p:sp>
        </p:grpSp>
        <p:sp>
          <p:nvSpPr>
            <p:cNvPr id="154" name="TextBox 153"/>
            <p:cNvSpPr txBox="1"/>
            <p:nvPr/>
          </p:nvSpPr>
          <p:spPr>
            <a:xfrm>
              <a:off x="8296050" y="4850036"/>
              <a:ext cx="778014" cy="3514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800" dirty="0" smtClean="0"/>
                <a:t>D = 20; </a:t>
              </a:r>
            </a:p>
            <a:p>
              <a:r>
                <a:rPr lang="pt-PT" sz="800" dirty="0" smtClean="0"/>
                <a:t>t = 0.7</a:t>
              </a:r>
              <a:endParaRPr lang="pt-PT" sz="800" dirty="0"/>
            </a:p>
          </p:txBody>
        </p:sp>
      </p:grpSp>
      <p:sp>
        <p:nvSpPr>
          <p:cNvPr id="101" name="CaixaDeTexto 36"/>
          <p:cNvSpPr txBox="1"/>
          <p:nvPr/>
        </p:nvSpPr>
        <p:spPr>
          <a:xfrm>
            <a:off x="165220" y="3764657"/>
            <a:ext cx="336413" cy="3077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1400" dirty="0" smtClean="0"/>
              <a:t>c. </a:t>
            </a:r>
            <a:endParaRPr lang="pt-PT" sz="1400" dirty="0"/>
          </a:p>
        </p:txBody>
      </p:sp>
      <p:sp>
        <p:nvSpPr>
          <p:cNvPr id="102" name="TextBox 28"/>
          <p:cNvSpPr txBox="1"/>
          <p:nvPr/>
        </p:nvSpPr>
        <p:spPr>
          <a:xfrm>
            <a:off x="486949" y="3715351"/>
            <a:ext cx="275843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000" b="1" dirty="0" smtClean="0">
                <a:latin typeface="Cambria" panose="02040503050406030204" pitchFamily="18" charset="0"/>
              </a:rPr>
              <a:t>Análise de sensibilidades</a:t>
            </a:r>
          </a:p>
          <a:p>
            <a:pPr algn="just"/>
            <a:r>
              <a:rPr lang="pt-PT" sz="800" b="1" dirty="0" smtClean="0">
                <a:latin typeface="Cambria" panose="02040503050406030204" pitchFamily="18" charset="0"/>
              </a:rPr>
              <a:t>Critério: C1-</a:t>
            </a:r>
            <a:r>
              <a:rPr lang="pt-PT" sz="800" dirty="0" smtClean="0">
                <a:latin typeface="Cambria" panose="02040503050406030204" pitchFamily="18" charset="0"/>
              </a:rPr>
              <a:t>disposição de nós não uniforme; </a:t>
            </a:r>
          </a:p>
          <a:p>
            <a:pPr algn="just"/>
            <a:r>
              <a:rPr lang="pt-PT" sz="800" b="1" dirty="0" smtClean="0">
                <a:latin typeface="Cambria" panose="02040503050406030204" pitchFamily="18" charset="0"/>
              </a:rPr>
              <a:t>                   C2</a:t>
            </a:r>
            <a:r>
              <a:rPr lang="pt-PT" sz="800" dirty="0" smtClean="0">
                <a:latin typeface="Cambria" panose="02040503050406030204" pitchFamily="18" charset="0"/>
              </a:rPr>
              <a:t>-disposição dos nós “localizada”.</a:t>
            </a:r>
            <a:endParaRPr lang="pt-PT" sz="800" dirty="0">
              <a:latin typeface="Cambria" panose="02040503050406030204" pitchFamily="18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64" t="20924" r="18947" b="17664"/>
          <a:stretch/>
        </p:blipFill>
        <p:spPr bwMode="auto">
          <a:xfrm>
            <a:off x="126814" y="4376478"/>
            <a:ext cx="2193725" cy="146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6" t="22743" r="19633" b="18067"/>
          <a:stretch/>
        </p:blipFill>
        <p:spPr bwMode="auto">
          <a:xfrm>
            <a:off x="2309983" y="4365554"/>
            <a:ext cx="2190009" cy="1466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TextBox 28"/>
          <p:cNvSpPr txBox="1"/>
          <p:nvPr/>
        </p:nvSpPr>
        <p:spPr>
          <a:xfrm>
            <a:off x="228721" y="5913241"/>
            <a:ext cx="20918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800" b="1" dirty="0" smtClean="0">
                <a:latin typeface="Cambria" panose="02040503050406030204" pitchFamily="18" charset="0"/>
              </a:rPr>
              <a:t>C1</a:t>
            </a:r>
            <a:endParaRPr lang="pt-PT" sz="800" dirty="0">
              <a:latin typeface="Cambria" panose="02040503050406030204" pitchFamily="18" charset="0"/>
            </a:endParaRPr>
          </a:p>
        </p:txBody>
      </p:sp>
      <p:sp>
        <p:nvSpPr>
          <p:cNvPr id="115" name="TextBox 28"/>
          <p:cNvSpPr txBox="1"/>
          <p:nvPr/>
        </p:nvSpPr>
        <p:spPr>
          <a:xfrm>
            <a:off x="3257176" y="5906521"/>
            <a:ext cx="8054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800" b="1" dirty="0" smtClean="0">
                <a:latin typeface="Cambria" panose="02040503050406030204" pitchFamily="18" charset="0"/>
              </a:rPr>
              <a:t>C2</a:t>
            </a:r>
            <a:endParaRPr lang="pt-PT" sz="800" dirty="0">
              <a:latin typeface="Cambria" panose="020405030504060302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54050" y="2143116"/>
            <a:ext cx="1352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800" b="1" dirty="0" smtClean="0"/>
              <a:t>C1: </a:t>
            </a:r>
            <a:r>
              <a:rPr lang="pt-PT" sz="800" dirty="0" smtClean="0"/>
              <a:t>refinamento com distribuição não uniforme, aos tubos críticos  </a:t>
            </a:r>
            <a:endParaRPr lang="pt-PT" sz="800" dirty="0"/>
          </a:p>
        </p:txBody>
      </p:sp>
      <p:sp>
        <p:nvSpPr>
          <p:cNvPr id="128" name="TextBox 127"/>
          <p:cNvSpPr txBox="1"/>
          <p:nvPr/>
        </p:nvSpPr>
        <p:spPr>
          <a:xfrm>
            <a:off x="6088109" y="2161752"/>
            <a:ext cx="12201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800" b="1" dirty="0" smtClean="0"/>
              <a:t>C2: </a:t>
            </a:r>
            <a:r>
              <a:rPr lang="pt-PT" sz="800" dirty="0" smtClean="0"/>
              <a:t>alteração do tamanho global dos nós</a:t>
            </a:r>
            <a:endParaRPr lang="pt-PT" sz="8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4554269" y="2608543"/>
            <a:ext cx="1659593" cy="751865"/>
            <a:chOff x="4554269" y="2608543"/>
            <a:chExt cx="1659593" cy="751865"/>
          </a:xfrm>
        </p:grpSpPr>
        <p:pic>
          <p:nvPicPr>
            <p:cNvPr id="138" name="Imagem 60" descr="C:\Users\Sofia\Desktop\refina_2teste.png"/>
            <p:cNvPicPr/>
            <p:nvPr/>
          </p:nvPicPr>
          <p:blipFill>
            <a:blip r:embed="rId13" cstate="print"/>
            <a:srcRect l="24430" t="2555" r="23836" b="1825"/>
            <a:stretch>
              <a:fillRect/>
            </a:stretch>
          </p:blipFill>
          <p:spPr bwMode="auto">
            <a:xfrm>
              <a:off x="4702181" y="2608543"/>
              <a:ext cx="755700" cy="751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39" name="Group 19"/>
            <p:cNvGrpSpPr>
              <a:grpSpLocks/>
            </p:cNvGrpSpPr>
            <p:nvPr/>
          </p:nvGrpSpPr>
          <p:grpSpPr bwMode="auto">
            <a:xfrm>
              <a:off x="4554269" y="2624657"/>
              <a:ext cx="997329" cy="538614"/>
              <a:chOff x="1741" y="4827"/>
              <a:chExt cx="3910" cy="1440"/>
            </a:xfrm>
          </p:grpSpPr>
          <p:sp>
            <p:nvSpPr>
              <p:cNvPr id="140" name="Oval 139"/>
              <p:cNvSpPr>
                <a:spLocks noChangeArrowheads="1"/>
              </p:cNvSpPr>
              <p:nvPr/>
            </p:nvSpPr>
            <p:spPr bwMode="auto">
              <a:xfrm rot="2296611">
                <a:off x="1741" y="4827"/>
                <a:ext cx="2024" cy="144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t-PT"/>
              </a:p>
            </p:txBody>
          </p:sp>
          <p:cxnSp>
            <p:nvCxnSpPr>
              <p:cNvPr id="141" name="AutoShape 21"/>
              <p:cNvCxnSpPr>
                <a:cxnSpLocks noChangeShapeType="1"/>
              </p:cNvCxnSpPr>
              <p:nvPr/>
            </p:nvCxnSpPr>
            <p:spPr bwMode="auto">
              <a:xfrm>
                <a:off x="3206" y="4827"/>
                <a:ext cx="2445" cy="390"/>
              </a:xfrm>
              <a:prstGeom prst="curvedConnector3">
                <a:avLst>
                  <a:gd name="adj1" fmla="val 51083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pic>
          <p:nvPicPr>
            <p:cNvPr id="142" name="Imagem 64" descr="C:\Users\Sofia\Desktop\refina_3teste.png"/>
            <p:cNvPicPr/>
            <p:nvPr/>
          </p:nvPicPr>
          <p:blipFill>
            <a:blip r:embed="rId14" cstate="print"/>
            <a:srcRect l="41054" t="2555"/>
            <a:stretch>
              <a:fillRect/>
            </a:stretch>
          </p:blipFill>
          <p:spPr bwMode="auto">
            <a:xfrm>
              <a:off x="5575583" y="2658016"/>
              <a:ext cx="638279" cy="585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8" name="TextBox 37"/>
          <p:cNvSpPr txBox="1"/>
          <p:nvPr/>
        </p:nvSpPr>
        <p:spPr>
          <a:xfrm>
            <a:off x="4572000" y="376125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00" dirty="0"/>
              <a:t> </a:t>
            </a:r>
            <a:r>
              <a:rPr lang="pt-PT" sz="900" dirty="0" smtClean="0"/>
              <a:t>         Este trabalho permitiu concluir que</a:t>
            </a:r>
            <a:r>
              <a:rPr lang="pt-PT" sz="900" dirty="0"/>
              <a:t>  </a:t>
            </a:r>
            <a:r>
              <a:rPr lang="pt-PT" sz="900" dirty="0" smtClean="0"/>
              <a:t>o material de fabrico do quadro de bicicleta deve ser escolhido em função da aplicação desejada. 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5181867" y="4196361"/>
            <a:ext cx="336238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 smtClean="0"/>
              <a:t>Se quisermos um quadro </a:t>
            </a:r>
          </a:p>
          <a:p>
            <a:pPr algn="ctr"/>
            <a:r>
              <a:rPr lang="pt-PT" b="1" dirty="0" smtClean="0"/>
              <a:t>compacto, barato, durável e que suporte bastante carga…</a:t>
            </a:r>
            <a:endParaRPr lang="pt-PT" b="1" dirty="0"/>
          </a:p>
        </p:txBody>
      </p:sp>
      <p:pic>
        <p:nvPicPr>
          <p:cNvPr id="127" name="Imagem 126" descr="trek770frame2.jpg"/>
          <p:cNvPicPr/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536" y="5129052"/>
            <a:ext cx="1772853" cy="1248359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TextBox 112"/>
          <p:cNvSpPr txBox="1"/>
          <p:nvPr/>
        </p:nvSpPr>
        <p:spPr>
          <a:xfrm>
            <a:off x="4644008" y="5584867"/>
            <a:ext cx="1957897" cy="461665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400" b="1" dirty="0" smtClean="0"/>
              <a:t>Aço</a:t>
            </a:r>
            <a:endParaRPr lang="pt-PT" sz="2400" b="1" dirty="0"/>
          </a:p>
        </p:txBody>
      </p:sp>
      <p:sp>
        <p:nvSpPr>
          <p:cNvPr id="133" name="CaixaDeTexto 132"/>
          <p:cNvSpPr txBox="1"/>
          <p:nvPr/>
        </p:nvSpPr>
        <p:spPr>
          <a:xfrm>
            <a:off x="5286380" y="4143380"/>
            <a:ext cx="3362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 smtClean="0"/>
              <a:t>Se quisermos um quadro m</a:t>
            </a:r>
            <a:r>
              <a:rPr lang="pt-PT" b="1" dirty="0" smtClean="0"/>
              <a:t>uito leve, muito resistente, mas caro…</a:t>
            </a:r>
            <a:endParaRPr lang="pt-PT" b="1" dirty="0"/>
          </a:p>
        </p:txBody>
      </p:sp>
      <p:sp>
        <p:nvSpPr>
          <p:cNvPr id="40" name="AutoShape 2" descr="data:image/jpeg;base64,/9j/4AAQSkZJRgABAQAAAQABAAD/2wCEAAkGBxQSEhUUEhQVFRUUFBUUFBYVFBQUFBUUFBQWFhQUFBQYHCggGBolHBQUITEhJSkrLi4uFx8zODMsNygtLisBCgoKDg0OFA8PFCwcHBwsLCwsLCwsLCwsLCwsLCwsLCwsLCwsLCwsLCwsLCwrLCwsLCwrLCssLCwsKzcsLCsrLP/AABEIALcBEwMBIgACEQEDEQH/xAAcAAABBQEBAQAAAAAAAAAAAAACAAEDBQcGBAj/xABDEAABAwEFAwgIAwYFBQAAAAABAAIDEQQFEiExBkFREyJSYXGBkaEHFCMyQrHB0XKS8DNTYoKi4UNEY7LCFjRzk/H/xAAYAQEBAQEBAAAAAAAAAAAAAAAAAQIDBP/EACERAQACAgICAgMAAAAAAAAAAAABEQISE1FBYSExAyJx/9oADAMBAAIRAxEAPwDRWhSNamaFI0KBAIgETQiAQBhTFqlwpsKCEtQkKctQOaggIUbgpy1A5qCGiSMhNRAycBKiKiBAIgE4CcBAgE9EQCLCgCiRCkwpUQRUQlqmwoHNQQEIHBTkKNwVEJQEKUhAUEZQKQoSgAoaILba2RNLpHNaBvcQFme1+3JkHJ2eR7G/EY+YSOHKHMD8NO1B3l7X5Z7NlNK1rjoyuKQ9jBzj4Ku2c2qitrpGxBzeTp79A5wJIxBoqMOXGuegWIveCSc6nU1q411q4r3bL3wbJaY5h7oOGQcY3e8O7I9rQoN8KBwRseHAFpqCAQRoQcwUxCojokjASQdC1GFE1SgKCRqNoQhEEBFMnSQCUDgpCoyqI3BAQpHKMoIykncmUCThMjCBwiATBGEDhGENNEbQgZKiIhKiASEBCkKobZtTZo8RMrS1nvkEOw1NBVranXJUWzlG5cLenpVszP2Uckh4upG3xNT5Lj709K1pfURhkY/hbid+Z2XgljZHmgqqO8dqLJD787K8GnGfBtVhN57SWic+0lkd1OeSPDRVgL3nKp7B9kGwXn6U4GZRRveeLiGDwzK5O8/SdapMo8EY/hbU/mdVcvZrjmk0Ye/+yu7HsJO/UH5JQ5+3XtNM7FLI554uJPzXkLitAj9GstPhHbX7qqvXY2aGpLWmnDglDlAVJHGToKq2ue7WyuLXSxQgCuOUup1NAaCS5dLsPAGNtExjqYwwMed1cfKgA5HmD5cULdB6Lb75WzmzvPPgoG13xH3fA1b2YV2pCwe475FktgmZ7ge4OHGJxzHcKHtaFvEbw4Ag1BAII0IOYIT0GTpwEkF01ylaVACpWlBKCjqogUQKCUFLEowU9UBFyEpqpiUDFAU6jkfRBHapmsGJ7g1o1LiGgdpK5p23NkdMyCF5mkkNGhgoyp4yvIbu3VXHek3Z95jbOZ5ZnNdzg8jAAdDHG3Ju+vauSszBNGcFRPEA+KnxBlTIwAaOpzxToEb1B9BsdpXWmedc+3epAuN2F2kda4QXH2jKNkG+o+KnX910tsvSGEVmlZH+NwB7hqUHvCkC4i8PSVY48mF8zuDG0FfxOp5Bc9eHpMtJ/ZxRQDpTOxP7Q00r4FBrYXgvG/7NZ/208bKbi4F35RUnwWD3rtdNLXlbXM8H4IhybO/T/aVSNthJ9lCCeLqyu8+b/Sg2u3elKyg4YI5bQ7+FuFvic/JcvevpRtJqG8hZxpqZpR2gVoe0BcKy7LXaMiHEcNG/kbkPBXV3ejqd/vHCEKVt7bWTTftJp5epz+Tj/wDW2v0Ud2zPdBaiBSrImgNBzc6QEZnOtGk6rtbn9H0Yc4SD3QMz1rrrq2ZgAIYGltdBmARln16otMQs2z9olOTT2mpKvbB6PZn+9UeS26G6426AeCn5IDQKoy+7vRo0e9n25/NdJY9jYWbqrq3BRlUV8F2xs0aPBenABopSgKASFxm2l7sjaTkT7rR0nHd2K+v28hEw50yJJ4BY5e14OtM1fhGTRwH3O9PoeOzWd0hJGgzJ+v8AZdltLeMVmu5kMZbjmaAA01LWAhz3vPScQBT7FVUFIoiXZNAqeJroO3TxSubY2S1ATSZNcAWNBrzToS7s3LETcjiQ5bP6NrTObK2OaKRojqGPeA0OZlhABOLKpFaUo0Zo7l2QigzbG0HpEYnfmOa6mNlBRaoEmRBJBaAqQFRBGCgkaUdVEEYKAwU9UASqgOqYlNVCgcrzzsqpihcgorzsTZGlrhULGr5ux9htRAJAxB0b+w1aR1g/VbdedoZExz3kNa0EuJ3ALD9pb8NsmMr6tiZzY276a0HF51J0Hzg89qcTM59ncW1GJ2B2Bkbj74bJWhjrWhNMiBuXlklYDnimefxNZXtPPd/T3prI/lnta48nFUjm+60kHCXcc6Vdwr2K+2SsTTNJBK3DI0nLjhNHN7kFTDBaZMm+zbwbzPHDznd9VY2HYuR+tc+oNH3WpXXs80AZAK/s93NbuShm11+j5uRcB8/mutu7Y6JlObXtXUsYBuUoKtLbwQXSxg0ApwQyWloyYO9e+c80qhGvj8iiGnZIa0aM+OZ135imSCGKRhq1rj1kgONak5g0AzG7d4WNc+79fqqgLM6ChocxRumW6vX81tIuqtYWSYubU6+G4HPrzRuUVnoG9pqURKypiVG5E4qMlAxK8lvtQjbXfuU80oaCTuWb7bbREcxh5zh+VvHtKCk2yv0yvMbTkDziN7uHYPmvHdNkDGco/f7o+qrrts4kdV3ujWmZNTk0cSSuphu51pm9VblhobU8HKFm6zsP7w05x3abisT8/A8N23K+8Dic4x2driAQKl7hqQOFd/Ue7Q9lrqms8ZZNNyoqBGAKNYwVoAaV36VNA0datbJZGRsbGxoa1oDQBoANFNRaiAkyJCVQ4SSTILMFEFGEYKgkBTgoAU9UB1ToKpwUBJEoapVQOSoZpKIpJKLP/SFtOY2mzQGs0mTiNY2Hd+I+QqeCDnPSBtN6zIYInUhjNZH7nuG/raNw3nuXH2ez8scRBETea0ceNTvPE9y9Fiu91olEEZo1vOleMxlqeumgG81K7ee5mhjWRtoAAAPud5UWGe22yckQ9o5hNDwBVjFaXcyeM+2gwlx3vjFGteezJh6sPWtAg2aY+B0bx7w13g7iFm7oX2aZ0bxzmEim5zSKEdYc0+aJLdNm73ZaYWSM+IZjg4atPYVcgrFtgr99WtHJE+xmIwk/C8+7X5HuWxxvqFR6AUWJQgp6oDldkVRSBwqcJNK6UrornEmJQUTbzlOlnk8WfdGy1Tk1EDu97aeCuSUJcliOy1A52u/wA+ikLkJchJQOSgc5IlUV/XqI2kVpQVJ4BUVm1t/iNh30yA6TuCyq1yOkeSc3PNT9AF7r3vIzvLz7oyYPqrG67MLJALZK0Oe84bNGficdZCNSBuHfwrJ9Cey2Z9lDIowHW2b9k39wHazvO54FcPRoTrRaDs1cjLJCI2Zn3nuOr3nVx/WiqtjLjdGHWm0Z2mfN5PwN3Rjhur2Abl1NUiASVUNUqqh0xKVUyAgkhCSCyCcFAEQUBgp6oQnQGlVClVASFz0ziq297yZBG6SQ0a0V6ydwHWUFZtltGLJDUUMj6iJvXvcR0Qsftcjw6mb7RMedvc3Hu/E6ufAHrKsL3vZ0r3WualTUQR6gBpoDTotz7XV4FWGxlymvrEtTI+pbi1a06vP8R+Xagt9nLmFmiDdXu50juLuA/hGg8d66u67FXMheOyWfEQNy6azRYQivJaIKaLhPSHcXKxieMc+Mc6mpZ9xr4rSJWVVVaItx0KIwuI4xTfqOp3DvWuej/aD1iHA8+1io1/E8Hd/zWcbWXP6rOaD2UmberiO0FR3LejrLM2YaVwyji06kfMIN6Dk+JeGwWtsjGuaQQ4Ag8QdF6sSCTEmLlHVMSgPEhLkNUOJAVUxKAuXmtlqDG1KCO9LeI29e5ZTtVfJlcY2nKvOPE8FabWX+RkDzj5Bcld1jfM8MZ7zt50AGbnOO4AVJPUkyLHZ67myudJMcNngGOU559GMdZPDOmmZC6nZyyOt0/rszcMTObZYjSjWjLHTTcNOHBoVRYrGLZI2ywEix2c4pX6GeTe89tMhub3LSoIgxoa0AAAAAaADQBEThPVRgp6qqOqVUNUqoCqmqhJSqgMJIAU6CzCJAESgKqVUydA6RKSikegGeWgNcgNTuA4lZTtTfItkhJJFlgO40MrzWgb1mhpwaCeo3W3F+F7jZIXUyJtEm5jB7wNN3HiaNGZouFcw2qVlngBEba04hppikfTLG6g/pGgQT3FdzrdPyjx7JhAa0ZNOH3WNHQAp5DeVo/J4RhGp1Su67mWWIMaKUFP0d56167vs+J1Sg9912bCFZBBG2gR1QMV5bXHUL1FA4IOQ2lukWmFzD7wzYeDhp9lkubCWPGbKtcD0a08j+slutsios49IFy/5mMZjKQcRoHfRFez0b33hJs73HpRV6PxNHkadq0pr1892O0ua5rmGjmHEw9nwradm74baYWyN3jMdFw1HiiLyqaqjxoS5AZchLkBco3vQFLMGipXF7TX4ACdw0HEr2bQXsACK0A1KzW32t9olDWgmrg1rRvJNAAOKCFzjI4udXifsOvcrVkT6+qwD202VocNI4xQ8jXgNXneaN3GvktEghIbHzng0aRmDJoXjjh0bxNXcF32xmz/q0eJ+cr83nhvDB9etQXFxXWyzRNjZuzJ3ucdXHrKsaqMFPiVEmJKqjqliQSgpVUYcnqgOqVUFU9VRICkgBSQWyJCiCgIJ0ITFyBPcuZ2vv/wBWjDWc6aXmxtGZqcsVO3Tiewq0vm9GWeJ0shyaMhvcdzR1/LM6BY/fN7Pc90sh9rINP3MRGTRwc4Hub1uyDy2+1Fo5KM43vcOUcM+Vlrk1p3saTlxNT0aaNsZs4LJDjkoZX0Ljw6h1D7ql9HGzWKlrmGRHsGno/vCOvd1dq7W3z7gg80hL3UV1Y4aBeG7rPvVs1ASZIlMSgRKYpqoSUEc7KhUNugBBa4VBBBB3groSVW3hDUVQYlf92GzTFnwnnRniOH0VtsRfnITYXGkcpDTnk2Tcew6Lpdq7q9YiIHvs5zD17296zFr6Eh3YRvqg+hI5ahEXrjdhr+5aLA8+0ioHfxN+F/f8x1rqDIglc9Ut9XnhGEHNHel4iNvWs92hvY5gHnHVFeS/70xnC05DU8VBZpxZ2OdT20jcLToYo3DnOHB7hUDeASciQvNGzA0SOoS6uBp30yMjh0QQQBvI4A1sdlrmNrlxyVMTDzifjdrhrv4lRF3sHcFSLTKP/E07h06fLxXfAqGMUAAR1VElU+JRVSqipcSWJRYkg5BMHIg5Qgpw5ES4k4KixIgUEgKdRgpKi8ThCE9UBEqGaUNBLiAACSTkAAKkkoiVwG3t+hxdZmOLY2AOtLxuFebG3i4mgpvNBoHKCi2r2h9Yfyh/YxktgjdpI8ayPbvaMiR+FvSXg2NuB1unLpamGN2KZxr7R5zEdd9dXdXaFU2OzyW20MijaAXc1gzLYo26kneGgkk6uJ4lbbdN2R2WBsMfusGp1c4+893WTmgltEoa2gyAyA6lWxDG5Ha3YjReqwWeiD3WdlApiUISJVBVQ1QkoSUBlyEuUbnIS5QSFyilzCBz1G6RBT3jHQrNdsrsDH8q0cx559Nz+Pf81qlvbiC5K84Q9ro3jJwIP3CDhbpvF1nlbIMy33h04zqPqFqgvZhjD2uqHNBaeIIyWOWmF0UjmHVp8RuK9dgvZ8bQ0glhJw6gV1cG8da060HUX7fFKknM6BciZauxOqanStCequ5KeYyvqSAOvQUUMYc9wawEucQGga1KgsrFZpLXMGClTTEQKNjjbQUaNzQKADsWq3ZYmQRtjjFGtFBxPEniSqrZi5RZYqZF7s5HcTwH8I/ursFIEoKeqixJFyqpMSeqjqlVQSVSBUdUsSomBRVUIKIFBKCnqowU+JESgpIAUlR0FUxKh5cdfgfsgltTWtLnGjWglxIIAAFSSexY3x7Wp6V21d7mzQVZnLIRHC3Kpe7Q06tc8tKrD74t9TybHYmtcXOfUnlpaUMleiKkN6iTq4q62t2qNqke9lQyhigByLYz+1kpue8Ub1NJC5WzWcyGgwjT3ntYPElVGo+jWSyWezmWSaNs0vv4ntBawe6wV3bzxJ6gujtm1NmGk8R7Ht+6yyW4psDW8tZwG1Ia62MeBXogaLxsu9zeaXwOr/rOp3kCinJiustQh2jsxNTNGO17VbQ7T2QD/uIvzhZbYrG+P3JLO3qE8njzWL0SWy0D/Mx/yz2o/Jib4ms9NOO1Nk/fx/mBTHaezbpmd1Ssokva1D/MV/DNafmQF55L8tRqOVkNf9eb6la3xNZa27aez/vR4O+yhk2ssw1l/pf9ljUs8ztS49rnH5qBz5N/m4fVNoSmyP20sg/xf6X/AGUD9t7J+8J/kf8AZY+Xu3keNfkExeel4f3SxrL9u7L0z+R/2Xndt/Zek/uY77LLfE/rvUbmjge8/ZLGpt24s8jgxge5ziABhpUnQVJAVJfm0rGyFhY8ObqOaaVAOocRoQuDJHD9d6YEdSCyvi3Cd7S1tC0ZmozGoBp3+KvNmbwigjHLPZyckjhJFJHywPs+ZKGCjm0eHMLmno5GmXOQ8gKYzI48GhrB2YyXHvwq3uONpbLKAatcGx053JlwqCS4a0BFaa1opIDaqTEWuZE1jM+cyyvs7TwLnOc4uPer/YS48DfWJBznD2YPwsPxdp+XaoGzzvne5xfGSB7NznuYRhHNIcTWo47ydNEU18T4nBspDamga2MADcAQ3RZyypvHC3bl44jxS5YcR4rP3W2U6yy90jh8ihNof+9lI31kefqsby6cXtoDpgN6jdboxq8DtKz1zAdc+3NJsTRoB4KbyvF7d2+/IB/is/MFE7aOzj/EB7Kn5LjcA4JqBN8jih152og4uPYx32UZ2ri3Nef5T9VyiIFN8l48XTna1m6OQ/l+6D/q/hC7vLR9VziaqbT2ceLonbWv3Qjvf/ZRnaqbcxg7yfoqKqfElz2umPS7G01o4R+DvukqdpSUue10x6ekxjgvFbGY3CFjHOL/AIWNLia1AyaK0FCT2L2krrtvr9kslnssdlGGKSMHlRQ1wgEM7TUuPHxUwxi0/LlMR/WPSxFrSHAhzHFrgQQQesHMGocKdSVn0FCNOICuL6vcWhlXxDlwfaTCgErKUAc0D3hQHEeiqeOzyEUANOFcvBd5ry80X4er1g9Lzr8kTGE55068LR4ucFDHdUh3tHaT9l6hcRGZc3uaT51Cz+rp+8+BNblqwdsrD/sLkv5mHs5Q/wDEKGz2GQnMYRxoK92aso7A3eXH+Y/RSZxgiM5eNoG9xHZGPm5yflYxq6T88cfk1pVg274+iDnvqfmpGWZo0aB3BTkjxDUfinzKpMkR+Au7XSP/ANoCbE3dCPB3/J5+St3RBByQU5PS8MdqctcfgA7cP0CHkX9Q8VbvY1QvLQrvK8WKu9UJ1d4BL1IbySvfyg3BC5/UptK8ePTx+pN4eJKE2dvAeC9bs0DmKbSaR08joBwU13zPhdiidhqKOBAc1w6L2uBDgpMKkj5uY13dX91raU0h7578nkaGPLWtGQDG4cjqK6gdQyULTkgY4nWvWmqs3bUY19JQU9VGHIwinaUdUASKAqoqqJJQSJIcSSoIORYlGliQGSkShqkSiDakhaUkS1iY3cPMLtZrIyW7WCYtNnY3TC/l+XFSQx9cLec6mhFN+eSSVxj7M4v7ZnaLAagYRl2for2R2EgZDTsSSWZlcYPJZXUqB5hNGx28ef8AdOkkR8NWJ0J4eaERO4eYSSWa+Fs5BA0+SEYuju4hJJKS0Za87vMIORef/o4J0lS0fqr+HmEwsT+HmEklqgTbC7h5hOLG7h5hJJKQ/qp6PmELrO4bvkkks01aH1V3DzCdtjfw8wnSWqZs5hfw8x90hA7h5hJJKC9Xdw8wjbC7h5hMkqiQQO4eYTiB3DzCdJSlN6u7h5hN6u7h5hJJA/q7uHmEm2Z3DzCSSJJzZ3cPMJuQdw8wkkgbkHcPMJci7h5hJJapmZEIncPkkkkomz//2Q=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44" name="AutoShape 4" descr="data:image/jpeg;base64,/9j/4AAQSkZJRgABAQAAAQABAAD/2wCEAAkGBxQSEhUUEhQVFRUUFBUUFBYVFBQUFBUUFBQWFhQUFBQYHCggGBolHBQUITEhJSkrLi4uFx8zODMsNygtLisBCgoKDg0OFA8PFCwcHBwsLCwsLCwsLCwsLCwsLCwsLCwsLCwsLCwsLCwsLCwrLCwsLCwrLCssLCwsKzcsLCsrLP/AABEIALcBEwMBIgACEQEDEQH/xAAcAAABBQEBAQAAAAAAAAAAAAACAAEDBQcGBAj/xABDEAABAwEFAwgIAwYFBQAAAAABAAIDEQQFEiExBkFREyJSYXGBkaEHFCMyQrHB0XKS8DNTYoKi4UNEY7LCFjRzk/H/xAAYAQEBAQEBAAAAAAAAAAAAAAAAAQIDBP/EACERAQACAgICAgMAAAAAAAAAAAABEQISE1FBYSExAyJx/9oADAMBAAIRAxEAPwDRWhSNamaFI0KBAIgETQiAQBhTFqlwpsKCEtQkKctQOaggIUbgpy1A5qCGiSMhNRAycBKiKiBAIgE4CcBAgE9EQCLCgCiRCkwpUQRUQlqmwoHNQQEIHBTkKNwVEJQEKUhAUEZQKQoSgAoaILba2RNLpHNaBvcQFme1+3JkHJ2eR7G/EY+YSOHKHMD8NO1B3l7X5Z7NlNK1rjoyuKQ9jBzj4Ku2c2qitrpGxBzeTp79A5wJIxBoqMOXGuegWIveCSc6nU1q411q4r3bL3wbJaY5h7oOGQcY3e8O7I9rQoN8KBwRseHAFpqCAQRoQcwUxCojokjASQdC1GFE1SgKCRqNoQhEEBFMnSQCUDgpCoyqI3BAQpHKMoIykncmUCThMjCBwiATBGEDhGENNEbQgZKiIhKiASEBCkKobZtTZo8RMrS1nvkEOw1NBVranXJUWzlG5cLenpVszP2Uckh4upG3xNT5Lj709K1pfURhkY/hbid+Z2XgljZHmgqqO8dqLJD787K8GnGfBtVhN57SWic+0lkd1OeSPDRVgL3nKp7B9kGwXn6U4GZRRveeLiGDwzK5O8/SdapMo8EY/hbU/mdVcvZrjmk0Ye/+yu7HsJO/UH5JQ5+3XtNM7FLI554uJPzXkLitAj9GstPhHbX7qqvXY2aGpLWmnDglDlAVJHGToKq2ue7WyuLXSxQgCuOUup1NAaCS5dLsPAGNtExjqYwwMed1cfKgA5HmD5cULdB6Lb75WzmzvPPgoG13xH3fA1b2YV2pCwe475FktgmZ7ge4OHGJxzHcKHtaFvEbw4Ag1BAII0IOYIT0GTpwEkF01ylaVACpWlBKCjqogUQKCUFLEowU9UBFyEpqpiUDFAU6jkfRBHapmsGJ7g1o1LiGgdpK5p23NkdMyCF5mkkNGhgoyp4yvIbu3VXHek3Z95jbOZ5ZnNdzg8jAAdDHG3Ju+vauSszBNGcFRPEA+KnxBlTIwAaOpzxToEb1B9BsdpXWmedc+3epAuN2F2kda4QXH2jKNkG+o+KnX910tsvSGEVmlZH+NwB7hqUHvCkC4i8PSVY48mF8zuDG0FfxOp5Bc9eHpMtJ/ZxRQDpTOxP7Q00r4FBrYXgvG/7NZ/208bKbi4F35RUnwWD3rtdNLXlbXM8H4IhybO/T/aVSNthJ9lCCeLqyu8+b/Sg2u3elKyg4YI5bQ7+FuFvic/JcvevpRtJqG8hZxpqZpR2gVoe0BcKy7LXaMiHEcNG/kbkPBXV3ejqd/vHCEKVt7bWTTftJp5epz+Tj/wDW2v0Ud2zPdBaiBSrImgNBzc6QEZnOtGk6rtbn9H0Yc4SD3QMz1rrrq2ZgAIYGltdBmARln16otMQs2z9olOTT2mpKvbB6PZn+9UeS26G6426AeCn5IDQKoy+7vRo0e9n25/NdJY9jYWbqrq3BRlUV8F2xs0aPBenABopSgKASFxm2l7sjaTkT7rR0nHd2K+v28hEw50yJJ4BY5e14OtM1fhGTRwH3O9PoeOzWd0hJGgzJ+v8AZdltLeMVmu5kMZbjmaAA01LWAhz3vPScQBT7FVUFIoiXZNAqeJroO3TxSubY2S1ATSZNcAWNBrzToS7s3LETcjiQ5bP6NrTObK2OaKRojqGPeA0OZlhABOLKpFaUo0Zo7l2QigzbG0HpEYnfmOa6mNlBRaoEmRBJBaAqQFRBGCgkaUdVEEYKAwU9UASqgOqYlNVCgcrzzsqpihcgorzsTZGlrhULGr5ux9htRAJAxB0b+w1aR1g/VbdedoZExz3kNa0EuJ3ALD9pb8NsmMr6tiZzY276a0HF51J0Hzg89qcTM59ncW1GJ2B2Bkbj74bJWhjrWhNMiBuXlklYDnimefxNZXtPPd/T3prI/lnta48nFUjm+60kHCXcc6Vdwr2K+2SsTTNJBK3DI0nLjhNHN7kFTDBaZMm+zbwbzPHDznd9VY2HYuR+tc+oNH3WpXXs80AZAK/s93NbuShm11+j5uRcB8/mutu7Y6JlObXtXUsYBuUoKtLbwQXSxg0ApwQyWloyYO9e+c80qhGvj8iiGnZIa0aM+OZ135imSCGKRhq1rj1kgONak5g0AzG7d4WNc+79fqqgLM6ChocxRumW6vX81tIuqtYWSYubU6+G4HPrzRuUVnoG9pqURKypiVG5E4qMlAxK8lvtQjbXfuU80oaCTuWb7bbREcxh5zh+VvHtKCk2yv0yvMbTkDziN7uHYPmvHdNkDGco/f7o+qrrts4kdV3ujWmZNTk0cSSuphu51pm9VblhobU8HKFm6zsP7w05x3abisT8/A8N23K+8Dic4x2driAQKl7hqQOFd/Ue7Q9lrqms8ZZNNyoqBGAKNYwVoAaV36VNA0datbJZGRsbGxoa1oDQBoANFNRaiAkyJCVQ4SSTILMFEFGEYKgkBTgoAU9UB1ToKpwUBJEoapVQOSoZpKIpJKLP/SFtOY2mzQGs0mTiNY2Hd+I+QqeCDnPSBtN6zIYInUhjNZH7nuG/raNw3nuXH2ez8scRBETea0ceNTvPE9y9Fiu91olEEZo1vOleMxlqeumgG81K7ee5mhjWRtoAAAPud5UWGe22yckQ9o5hNDwBVjFaXcyeM+2gwlx3vjFGteezJh6sPWtAg2aY+B0bx7w13g7iFm7oX2aZ0bxzmEim5zSKEdYc0+aJLdNm73ZaYWSM+IZjg4atPYVcgrFtgr99WtHJE+xmIwk/C8+7X5HuWxxvqFR6AUWJQgp6oDldkVRSBwqcJNK6UrornEmJQUTbzlOlnk8WfdGy1Tk1EDu97aeCuSUJcliOy1A52u/wA+ikLkJchJQOSgc5IlUV/XqI2kVpQVJ4BUVm1t/iNh30yA6TuCyq1yOkeSc3PNT9AF7r3vIzvLz7oyYPqrG67MLJALZK0Oe84bNGficdZCNSBuHfwrJ9Cey2Z9lDIowHW2b9k39wHazvO54FcPRoTrRaDs1cjLJCI2Zn3nuOr3nVx/WiqtjLjdGHWm0Z2mfN5PwN3Rjhur2Abl1NUiASVUNUqqh0xKVUyAgkhCSCyCcFAEQUBgp6oQnQGlVClVASFz0ziq297yZBG6SQ0a0V6ydwHWUFZtltGLJDUUMj6iJvXvcR0Qsftcjw6mb7RMedvc3Hu/E6ufAHrKsL3vZ0r3WualTUQR6gBpoDTotz7XV4FWGxlymvrEtTI+pbi1a06vP8R+Xagt9nLmFmiDdXu50juLuA/hGg8d66u67FXMheOyWfEQNy6azRYQivJaIKaLhPSHcXKxieMc+Mc6mpZ9xr4rSJWVVVaItx0KIwuI4xTfqOp3DvWuej/aD1iHA8+1io1/E8Hd/zWcbWXP6rOaD2UmberiO0FR3LejrLM2YaVwyji06kfMIN6Dk+JeGwWtsjGuaQQ4Ag8QdF6sSCTEmLlHVMSgPEhLkNUOJAVUxKAuXmtlqDG1KCO9LeI29e5ZTtVfJlcY2nKvOPE8FabWX+RkDzj5Bcld1jfM8MZ7zt50AGbnOO4AVJPUkyLHZ67myudJMcNngGOU559GMdZPDOmmZC6nZyyOt0/rszcMTObZYjSjWjLHTTcNOHBoVRYrGLZI2ywEix2c4pX6GeTe89tMhub3LSoIgxoa0AAAAAaADQBEThPVRgp6qqOqVUNUqoCqmqhJSqgMJIAU6CzCJAESgKqVUydA6RKSikegGeWgNcgNTuA4lZTtTfItkhJJFlgO40MrzWgb1mhpwaCeo3W3F+F7jZIXUyJtEm5jB7wNN3HiaNGZouFcw2qVlngBEba04hppikfTLG6g/pGgQT3FdzrdPyjx7JhAa0ZNOH3WNHQAp5DeVo/J4RhGp1Su67mWWIMaKUFP0d56167vs+J1Sg9912bCFZBBG2gR1QMV5bXHUL1FA4IOQ2lukWmFzD7wzYeDhp9lkubCWPGbKtcD0a08j+slutsios49IFy/5mMZjKQcRoHfRFez0b33hJs73HpRV6PxNHkadq0pr1892O0ua5rmGjmHEw9nwradm74baYWyN3jMdFw1HiiLyqaqjxoS5AZchLkBco3vQFLMGipXF7TX4ACdw0HEr2bQXsACK0A1KzW32t9olDWgmrg1rRvJNAAOKCFzjI4udXifsOvcrVkT6+qwD202VocNI4xQ8jXgNXneaN3GvktEghIbHzng0aRmDJoXjjh0bxNXcF32xmz/q0eJ+cr83nhvDB9etQXFxXWyzRNjZuzJ3ucdXHrKsaqMFPiVEmJKqjqliQSgpVUYcnqgOqVUFU9VRICkgBSQWyJCiCgIJ0ITFyBPcuZ2vv/wBWjDWc6aXmxtGZqcsVO3Tiewq0vm9GWeJ0shyaMhvcdzR1/LM6BY/fN7Pc90sh9rINP3MRGTRwc4Hub1uyDy2+1Fo5KM43vcOUcM+Vlrk1p3saTlxNT0aaNsZs4LJDjkoZX0Ljw6h1D7ql9HGzWKlrmGRHsGno/vCOvd1dq7W3z7gg80hL3UV1Y4aBeG7rPvVs1ASZIlMSgRKYpqoSUEc7KhUNugBBa4VBBBB3groSVW3hDUVQYlf92GzTFnwnnRniOH0VtsRfnITYXGkcpDTnk2Tcew6Lpdq7q9YiIHvs5zD17296zFr6Eh3YRvqg+hI5ahEXrjdhr+5aLA8+0ioHfxN+F/f8x1rqDIglc9Ut9XnhGEHNHel4iNvWs92hvY5gHnHVFeS/70xnC05DU8VBZpxZ2OdT20jcLToYo3DnOHB7hUDeASciQvNGzA0SOoS6uBp30yMjh0QQQBvI4A1sdlrmNrlxyVMTDzifjdrhrv4lRF3sHcFSLTKP/E07h06fLxXfAqGMUAAR1VElU+JRVSqipcSWJRYkg5BMHIg5Qgpw5ES4k4KixIgUEgKdRgpKi8ThCE9UBEqGaUNBLiAACSTkAAKkkoiVwG3t+hxdZmOLY2AOtLxuFebG3i4mgpvNBoHKCi2r2h9Yfyh/YxktgjdpI8ayPbvaMiR+FvSXg2NuB1unLpamGN2KZxr7R5zEdd9dXdXaFU2OzyW20MijaAXc1gzLYo26kneGgkk6uJ4lbbdN2R2WBsMfusGp1c4+893WTmgltEoa2gyAyA6lWxDG5Ha3YjReqwWeiD3WdlApiUISJVBVQ1QkoSUBlyEuUbnIS5QSFyilzCBz1G6RBT3jHQrNdsrsDH8q0cx559Nz+Pf81qlvbiC5K84Q9ro3jJwIP3CDhbpvF1nlbIMy33h04zqPqFqgvZhjD2uqHNBaeIIyWOWmF0UjmHVp8RuK9dgvZ8bQ0glhJw6gV1cG8da060HUX7fFKknM6BciZauxOqanStCequ5KeYyvqSAOvQUUMYc9wawEucQGga1KgsrFZpLXMGClTTEQKNjjbQUaNzQKADsWq3ZYmQRtjjFGtFBxPEniSqrZi5RZYqZF7s5HcTwH8I/ursFIEoKeqixJFyqpMSeqjqlVQSVSBUdUsSomBRVUIKIFBKCnqowU+JESgpIAUlR0FUxKh5cdfgfsgltTWtLnGjWglxIIAAFSSexY3x7Wp6V21d7mzQVZnLIRHC3Kpe7Q06tc8tKrD74t9TybHYmtcXOfUnlpaUMleiKkN6iTq4q62t2qNqke9lQyhigByLYz+1kpue8Ub1NJC5WzWcyGgwjT3ntYPElVGo+jWSyWezmWSaNs0vv4ntBawe6wV3bzxJ6gujtm1NmGk8R7Ht+6yyW4psDW8tZwG1Ia62MeBXogaLxsu9zeaXwOr/rOp3kCinJiustQh2jsxNTNGO17VbQ7T2QD/uIvzhZbYrG+P3JLO3qE8njzWL0SWy0D/Mx/yz2o/Jib4ms9NOO1Nk/fx/mBTHaezbpmd1Ssokva1D/MV/DNafmQF55L8tRqOVkNf9eb6la3xNZa27aez/vR4O+yhk2ssw1l/pf9ljUs8ztS49rnH5qBz5N/m4fVNoSmyP20sg/xf6X/AGUD9t7J+8J/kf8AZY+Xu3keNfkExeel4f3SxrL9u7L0z+R/2Xndt/Zek/uY77LLfE/rvUbmjge8/ZLGpt24s8jgxge5ziABhpUnQVJAVJfm0rGyFhY8ObqOaaVAOocRoQuDJHD9d6YEdSCyvi3Cd7S1tC0ZmozGoBp3+KvNmbwigjHLPZyckjhJFJHywPs+ZKGCjm0eHMLmno5GmXOQ8gKYzI48GhrB2YyXHvwq3uONpbLKAatcGx053JlwqCS4a0BFaa1opIDaqTEWuZE1jM+cyyvs7TwLnOc4uPer/YS48DfWJBznD2YPwsPxdp+XaoGzzvne5xfGSB7NznuYRhHNIcTWo47ydNEU18T4nBspDamga2MADcAQ3RZyypvHC3bl44jxS5YcR4rP3W2U6yy90jh8ihNof+9lI31kefqsby6cXtoDpgN6jdboxq8DtKz1zAdc+3NJsTRoB4KbyvF7d2+/IB/is/MFE7aOzj/EB7Kn5LjcA4JqBN8jih152og4uPYx32UZ2ri3Nef5T9VyiIFN8l48XTna1m6OQ/l+6D/q/hC7vLR9VziaqbT2ceLonbWv3Qjvf/ZRnaqbcxg7yfoqKqfElz2umPS7G01o4R+DvukqdpSUue10x6ekxjgvFbGY3CFjHOL/AIWNLia1AyaK0FCT2L2krrtvr9kslnssdlGGKSMHlRQ1wgEM7TUuPHxUwxi0/LlMR/WPSxFrSHAhzHFrgQQQesHMGocKdSVn0FCNOICuL6vcWhlXxDlwfaTCgErKUAc0D3hQHEeiqeOzyEUANOFcvBd5ry80X4er1g9Lzr8kTGE55068LR4ucFDHdUh3tHaT9l6hcRGZc3uaT51Cz+rp+8+BNblqwdsrD/sLkv5mHs5Q/wDEKGz2GQnMYRxoK92aso7A3eXH+Y/RSZxgiM5eNoG9xHZGPm5yflYxq6T88cfk1pVg274+iDnvqfmpGWZo0aB3BTkjxDUfinzKpMkR+Au7XSP/ANoCbE3dCPB3/J5+St3RBByQU5PS8MdqctcfgA7cP0CHkX9Q8VbvY1QvLQrvK8WKu9UJ1d4BL1IbySvfyg3BC5/UptK8ePTx+pN4eJKE2dvAeC9bs0DmKbSaR08joBwU13zPhdiidhqKOBAc1w6L2uBDgpMKkj5uY13dX91raU0h7578nkaGPLWtGQDG4cjqK6gdQyULTkgY4nWvWmqs3bUY19JQU9VGHIwinaUdUASKAqoqqJJQSJIcSSoIORYlGliQGSkShqkSiDakhaUkS1iY3cPMLtZrIyW7WCYtNnY3TC/l+XFSQx9cLec6mhFN+eSSVxj7M4v7ZnaLAagYRl2for2R2EgZDTsSSWZlcYPJZXUqB5hNGx28ef8AdOkkR8NWJ0J4eaERO4eYSSWa+Fs5BA0+SEYuju4hJJKS0Za87vMIORef/o4J0lS0fqr+HmEwsT+HmEklqgTbC7h5hOLG7h5hJJKQ/qp6PmELrO4bvkkks01aH1V3DzCdtjfw8wnSWqZs5hfw8x90hA7h5hJJKC9Xdw8wjbC7h5hMkqiQQO4eYTiB3DzCdJSlN6u7h5hN6u7h5hJJA/q7uHmEm2Z3DzCSSJJzZ3cPMJuQdw8wkkgbkHcPMJci7h5hJJapmZEIncPkkkkomz//2Q==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52" name="AutoShape 6" descr="data:image/jpeg;base64,/9j/4AAQSkZJRgABAQAAAQABAAD/2wCEAAkGBxQSEhUUEhQVFRUUFBUUFBYVFBQUFBUUFBQWFhQUFBQYHCggGBolHBQUITEhJSkrLi4uFx8zODMsNygtLisBCgoKDg0OFA8PFCwcHBwsLCwsLCwsLCwsLCwsLCwsLCwsLCwsLCwsLCwsLCwrLCwsLCwrLCssLCwsKzcsLCsrLP/AABEIALcBEwMBIgACEQEDEQH/xAAcAAABBQEBAQAAAAAAAAAAAAACAAEDBQcGBAj/xABDEAABAwEFAwgIAwYFBQAAAAABAAIDEQQFEiExBkFREyJSYXGBkaEHFCMyQrHB0XKS8DNTYoKi4UNEY7LCFjRzk/H/xAAYAQEBAQEBAAAAAAAAAAAAAAAAAQIDBP/EACERAQACAgICAgMAAAAAAAAAAAABEQISE1FBYSExAyJx/9oADAMBAAIRAxEAPwDRWhSNamaFI0KBAIgETQiAQBhTFqlwpsKCEtQkKctQOaggIUbgpy1A5qCGiSMhNRAycBKiKiBAIgE4CcBAgE9EQCLCgCiRCkwpUQRUQlqmwoHNQQEIHBTkKNwVEJQEKUhAUEZQKQoSgAoaILba2RNLpHNaBvcQFme1+3JkHJ2eR7G/EY+YSOHKHMD8NO1B3l7X5Z7NlNK1rjoyuKQ9jBzj4Ku2c2qitrpGxBzeTp79A5wJIxBoqMOXGuegWIveCSc6nU1q411q4r3bL3wbJaY5h7oOGQcY3e8O7I9rQoN8KBwRseHAFpqCAQRoQcwUxCojokjASQdC1GFE1SgKCRqNoQhEEBFMnSQCUDgpCoyqI3BAQpHKMoIykncmUCThMjCBwiATBGEDhGENNEbQgZKiIhKiASEBCkKobZtTZo8RMrS1nvkEOw1NBVranXJUWzlG5cLenpVszP2Uckh4upG3xNT5Lj709K1pfURhkY/hbid+Z2XgljZHmgqqO8dqLJD787K8GnGfBtVhN57SWic+0lkd1OeSPDRVgL3nKp7B9kGwXn6U4GZRRveeLiGDwzK5O8/SdapMo8EY/hbU/mdVcvZrjmk0Ye/+yu7HsJO/UH5JQ5+3XtNM7FLI554uJPzXkLitAj9GstPhHbX7qqvXY2aGpLWmnDglDlAVJHGToKq2ue7WyuLXSxQgCuOUup1NAaCS5dLsPAGNtExjqYwwMed1cfKgA5HmD5cULdB6Lb75WzmzvPPgoG13xH3fA1b2YV2pCwe475FktgmZ7ge4OHGJxzHcKHtaFvEbw4Ag1BAII0IOYIT0GTpwEkF01ylaVACpWlBKCjqogUQKCUFLEowU9UBFyEpqpiUDFAU6jkfRBHapmsGJ7g1o1LiGgdpK5p23NkdMyCF5mkkNGhgoyp4yvIbu3VXHek3Z95jbOZ5ZnNdzg8jAAdDHG3Ju+vauSszBNGcFRPEA+KnxBlTIwAaOpzxToEb1B9BsdpXWmedc+3epAuN2F2kda4QXH2jKNkG+o+KnX910tsvSGEVmlZH+NwB7hqUHvCkC4i8PSVY48mF8zuDG0FfxOp5Bc9eHpMtJ/ZxRQDpTOxP7Q00r4FBrYXgvG/7NZ/208bKbi4F35RUnwWD3rtdNLXlbXM8H4IhybO/T/aVSNthJ9lCCeLqyu8+b/Sg2u3elKyg4YI5bQ7+FuFvic/JcvevpRtJqG8hZxpqZpR2gVoe0BcKy7LXaMiHEcNG/kbkPBXV3ejqd/vHCEKVt7bWTTftJp5epz+Tj/wDW2v0Ud2zPdBaiBSrImgNBzc6QEZnOtGk6rtbn9H0Yc4SD3QMz1rrrq2ZgAIYGltdBmARln16otMQs2z9olOTT2mpKvbB6PZn+9UeS26G6426AeCn5IDQKoy+7vRo0e9n25/NdJY9jYWbqrq3BRlUV8F2xs0aPBenABopSgKASFxm2l7sjaTkT7rR0nHd2K+v28hEw50yJJ4BY5e14OtM1fhGTRwH3O9PoeOzWd0hJGgzJ+v8AZdltLeMVmu5kMZbjmaAA01LWAhz3vPScQBT7FVUFIoiXZNAqeJroO3TxSubY2S1ATSZNcAWNBrzToS7s3LETcjiQ5bP6NrTObK2OaKRojqGPeA0OZlhABOLKpFaUo0Zo7l2QigzbG0HpEYnfmOa6mNlBRaoEmRBJBaAqQFRBGCgkaUdVEEYKAwU9UASqgOqYlNVCgcrzzsqpihcgorzsTZGlrhULGr5ux9htRAJAxB0b+w1aR1g/VbdedoZExz3kNa0EuJ3ALD9pb8NsmMr6tiZzY276a0HF51J0Hzg89qcTM59ncW1GJ2B2Bkbj74bJWhjrWhNMiBuXlklYDnimefxNZXtPPd/T3prI/lnta48nFUjm+60kHCXcc6Vdwr2K+2SsTTNJBK3DI0nLjhNHN7kFTDBaZMm+zbwbzPHDznd9VY2HYuR+tc+oNH3WpXXs80AZAK/s93NbuShm11+j5uRcB8/mutu7Y6JlObXtXUsYBuUoKtLbwQXSxg0ApwQyWloyYO9e+c80qhGvj8iiGnZIa0aM+OZ135imSCGKRhq1rj1kgONak5g0AzG7d4WNc+79fqqgLM6ChocxRumW6vX81tIuqtYWSYubU6+G4HPrzRuUVnoG9pqURKypiVG5E4qMlAxK8lvtQjbXfuU80oaCTuWb7bbREcxh5zh+VvHtKCk2yv0yvMbTkDziN7uHYPmvHdNkDGco/f7o+qrrts4kdV3ujWmZNTk0cSSuphu51pm9VblhobU8HKFm6zsP7w05x3abisT8/A8N23K+8Dic4x2driAQKl7hqQOFd/Ue7Q9lrqms8ZZNNyoqBGAKNYwVoAaV36VNA0datbJZGRsbGxoa1oDQBoANFNRaiAkyJCVQ4SSTILMFEFGEYKgkBTgoAU9UB1ToKpwUBJEoapVQOSoZpKIpJKLP/SFtOY2mzQGs0mTiNY2Hd+I+QqeCDnPSBtN6zIYInUhjNZH7nuG/raNw3nuXH2ez8scRBETea0ceNTvPE9y9Fiu91olEEZo1vOleMxlqeumgG81K7ee5mhjWRtoAAAPud5UWGe22yckQ9o5hNDwBVjFaXcyeM+2gwlx3vjFGteezJh6sPWtAg2aY+B0bx7w13g7iFm7oX2aZ0bxzmEim5zSKEdYc0+aJLdNm73ZaYWSM+IZjg4atPYVcgrFtgr99WtHJE+xmIwk/C8+7X5HuWxxvqFR6AUWJQgp6oDldkVRSBwqcJNK6UrornEmJQUTbzlOlnk8WfdGy1Tk1EDu97aeCuSUJcliOy1A52u/wA+ikLkJchJQOSgc5IlUV/XqI2kVpQVJ4BUVm1t/iNh30yA6TuCyq1yOkeSc3PNT9AF7r3vIzvLz7oyYPqrG67MLJALZK0Oe84bNGficdZCNSBuHfwrJ9Cey2Z9lDIowHW2b9k39wHazvO54FcPRoTrRaDs1cjLJCI2Zn3nuOr3nVx/WiqtjLjdGHWm0Z2mfN5PwN3Rjhur2Abl1NUiASVUNUqqh0xKVUyAgkhCSCyCcFAEQUBgp6oQnQGlVClVASFz0ziq297yZBG6SQ0a0V6ydwHWUFZtltGLJDUUMj6iJvXvcR0Qsftcjw6mb7RMedvc3Hu/E6ufAHrKsL3vZ0r3WualTUQR6gBpoDTotz7XV4FWGxlymvrEtTI+pbi1a06vP8R+Xagt9nLmFmiDdXu50juLuA/hGg8d66u67FXMheOyWfEQNy6azRYQivJaIKaLhPSHcXKxieMc+Mc6mpZ9xr4rSJWVVVaItx0KIwuI4xTfqOp3DvWuej/aD1iHA8+1io1/E8Hd/zWcbWXP6rOaD2UmberiO0FR3LejrLM2YaVwyji06kfMIN6Dk+JeGwWtsjGuaQQ4Ag8QdF6sSCTEmLlHVMSgPEhLkNUOJAVUxKAuXmtlqDG1KCO9LeI29e5ZTtVfJlcY2nKvOPE8FabWX+RkDzj5Bcld1jfM8MZ7zt50AGbnOO4AVJPUkyLHZ67myudJMcNngGOU559GMdZPDOmmZC6nZyyOt0/rszcMTObZYjSjWjLHTTcNOHBoVRYrGLZI2ywEix2c4pX6GeTe89tMhub3LSoIgxoa0AAAAAaADQBEThPVRgp6qqOqVUNUqoCqmqhJSqgMJIAU6CzCJAESgKqVUydA6RKSikegGeWgNcgNTuA4lZTtTfItkhJJFlgO40MrzWgb1mhpwaCeo3W3F+F7jZIXUyJtEm5jB7wNN3HiaNGZouFcw2qVlngBEba04hppikfTLG6g/pGgQT3FdzrdPyjx7JhAa0ZNOH3WNHQAp5DeVo/J4RhGp1Su67mWWIMaKUFP0d56167vs+J1Sg9912bCFZBBG2gR1QMV5bXHUL1FA4IOQ2lukWmFzD7wzYeDhp9lkubCWPGbKtcD0a08j+slutsios49IFy/5mMZjKQcRoHfRFez0b33hJs73HpRV6PxNHkadq0pr1892O0ua5rmGjmHEw9nwradm74baYWyN3jMdFw1HiiLyqaqjxoS5AZchLkBco3vQFLMGipXF7TX4ACdw0HEr2bQXsACK0A1KzW32t9olDWgmrg1rRvJNAAOKCFzjI4udXifsOvcrVkT6+qwD202VocNI4xQ8jXgNXneaN3GvktEghIbHzng0aRmDJoXjjh0bxNXcF32xmz/q0eJ+cr83nhvDB9etQXFxXWyzRNjZuzJ3ucdXHrKsaqMFPiVEmJKqjqliQSgpVUYcnqgOqVUFU9VRICkgBSQWyJCiCgIJ0ITFyBPcuZ2vv/wBWjDWc6aXmxtGZqcsVO3Tiewq0vm9GWeJ0shyaMhvcdzR1/LM6BY/fN7Pc90sh9rINP3MRGTRwc4Hub1uyDy2+1Fo5KM43vcOUcM+Vlrk1p3saTlxNT0aaNsZs4LJDjkoZX0Ljw6h1D7ql9HGzWKlrmGRHsGno/vCOvd1dq7W3z7gg80hL3UV1Y4aBeG7rPvVs1ASZIlMSgRKYpqoSUEc7KhUNugBBa4VBBBB3groSVW3hDUVQYlf92GzTFnwnnRniOH0VtsRfnITYXGkcpDTnk2Tcew6Lpdq7q9YiIHvs5zD17296zFr6Eh3YRvqg+hI5ahEXrjdhr+5aLA8+0ioHfxN+F/f8x1rqDIglc9Ut9XnhGEHNHel4iNvWs92hvY5gHnHVFeS/70xnC05DU8VBZpxZ2OdT20jcLToYo3DnOHB7hUDeASciQvNGzA0SOoS6uBp30yMjh0QQQBvI4A1sdlrmNrlxyVMTDzifjdrhrv4lRF3sHcFSLTKP/E07h06fLxXfAqGMUAAR1VElU+JRVSqipcSWJRYkg5BMHIg5Qgpw5ES4k4KixIgUEgKdRgpKi8ThCE9UBEqGaUNBLiAACSTkAAKkkoiVwG3t+hxdZmOLY2AOtLxuFebG3i4mgpvNBoHKCi2r2h9Yfyh/YxktgjdpI8ayPbvaMiR+FvSXg2NuB1unLpamGN2KZxr7R5zEdd9dXdXaFU2OzyW20MijaAXc1gzLYo26kneGgkk6uJ4lbbdN2R2WBsMfusGp1c4+893WTmgltEoa2gyAyA6lWxDG5Ha3YjReqwWeiD3WdlApiUISJVBVQ1QkoSUBlyEuUbnIS5QSFyilzCBz1G6RBT3jHQrNdsrsDH8q0cx559Nz+Pf81qlvbiC5K84Q9ro3jJwIP3CDhbpvF1nlbIMy33h04zqPqFqgvZhjD2uqHNBaeIIyWOWmF0UjmHVp8RuK9dgvZ8bQ0glhJw6gV1cG8da060HUX7fFKknM6BciZauxOqanStCequ5KeYyvqSAOvQUUMYc9wawEucQGga1KgsrFZpLXMGClTTEQKNjjbQUaNzQKADsWq3ZYmQRtjjFGtFBxPEniSqrZi5RZYqZF7s5HcTwH8I/ursFIEoKeqixJFyqpMSeqjqlVQSVSBUdUsSomBRVUIKIFBKCnqowU+JESgpIAUlR0FUxKh5cdfgfsgltTWtLnGjWglxIIAAFSSexY3x7Wp6V21d7mzQVZnLIRHC3Kpe7Q06tc8tKrD74t9TybHYmtcXOfUnlpaUMleiKkN6iTq4q62t2qNqke9lQyhigByLYz+1kpue8Ub1NJC5WzWcyGgwjT3ntYPElVGo+jWSyWezmWSaNs0vv4ntBawe6wV3bzxJ6gujtm1NmGk8R7Ht+6yyW4psDW8tZwG1Ia62MeBXogaLxsu9zeaXwOr/rOp3kCinJiustQh2jsxNTNGO17VbQ7T2QD/uIvzhZbYrG+P3JLO3qE8njzWL0SWy0D/Mx/yz2o/Jib4ms9NOO1Nk/fx/mBTHaezbpmd1Ssokva1D/MV/DNafmQF55L8tRqOVkNf9eb6la3xNZa27aez/vR4O+yhk2ssw1l/pf9ljUs8ztS49rnH5qBz5N/m4fVNoSmyP20sg/xf6X/AGUD9t7J+8J/kf8AZY+Xu3keNfkExeel4f3SxrL9u7L0z+R/2Xndt/Zek/uY77LLfE/rvUbmjge8/ZLGpt24s8jgxge5ziABhpUnQVJAVJfm0rGyFhY8ObqOaaVAOocRoQuDJHD9d6YEdSCyvi3Cd7S1tC0ZmozGoBp3+KvNmbwigjHLPZyckjhJFJHywPs+ZKGCjm0eHMLmno5GmXOQ8gKYzI48GhrB2YyXHvwq3uONpbLKAatcGx053JlwqCS4a0BFaa1opIDaqTEWuZE1jM+cyyvs7TwLnOc4uPer/YS48DfWJBznD2YPwsPxdp+XaoGzzvne5xfGSB7NznuYRhHNIcTWo47ydNEU18T4nBspDamga2MADcAQ3RZyypvHC3bl44jxS5YcR4rP3W2U6yy90jh8ihNof+9lI31kefqsby6cXtoDpgN6jdboxq8DtKz1zAdc+3NJsTRoB4KbyvF7d2+/IB/is/MFE7aOzj/EB7Kn5LjcA4JqBN8jih152og4uPYx32UZ2ri3Nef5T9VyiIFN8l48XTna1m6OQ/l+6D/q/hC7vLR9VziaqbT2ceLonbWv3Qjvf/ZRnaqbcxg7yfoqKqfElz2umPS7G01o4R+DvukqdpSUue10x6ekxjgvFbGY3CFjHOL/AIWNLia1AyaK0FCT2L2krrtvr9kslnssdlGGKSMHlRQ1wgEM7TUuPHxUwxi0/LlMR/WPSxFrSHAhzHFrgQQQesHMGocKdSVn0FCNOICuL6vcWhlXxDlwfaTCgErKUAc0D3hQHEeiqeOzyEUANOFcvBd5ry80X4er1g9Lzr8kTGE55068LR4ucFDHdUh3tHaT9l6hcRGZc3uaT51Cz+rp+8+BNblqwdsrD/sLkv5mHs5Q/wDEKGz2GQnMYRxoK92aso7A3eXH+Y/RSZxgiM5eNoG9xHZGPm5yflYxq6T88cfk1pVg274+iDnvqfmpGWZo0aB3BTkjxDUfinzKpMkR+Au7XSP/ANoCbE3dCPB3/J5+St3RBByQU5PS8MdqctcfgA7cP0CHkX9Q8VbvY1QvLQrvK8WKu9UJ1d4BL1IbySvfyg3BC5/UptK8ePTx+pN4eJKE2dvAeC9bs0DmKbSaR08joBwU13zPhdiidhqKOBAc1w6L2uBDgpMKkj5uY13dX91raU0h7578nkaGPLWtGQDG4cjqK6gdQyULTkgY4nWvWmqs3bUY19JQU9VGHIwinaUdUASKAqoqqJJQSJIcSSoIORYlGliQGSkShqkSiDakhaUkS1iY3cPMLtZrIyW7WCYtNnY3TC/l+XFSQx9cLec6mhFN+eSSVxj7M4v7ZnaLAagYRl2for2R2EgZDTsSSWZlcYPJZXUqB5hNGx28ef8AdOkkR8NWJ0J4eaERO4eYSSWa+Fs5BA0+SEYuju4hJJKS0Za87vMIORef/o4J0lS0fqr+HmEwsT+HmEklqgTbC7h5hOLG7h5hJJKQ/qp6PmELrO4bvkkks01aH1V3DzCdtjfw8wnSWqZs5hfw8x90hA7h5hJJKC9Xdw8wjbC7h5hMkqiQQO4eYTiB3DzCdJSlN6u7h5hN6u7h5hJJA/q7uHmEm2Z3DzCSSJJzZ3cPMJuQdw8wkkgbkHcPMJci7h5hJJapmZEIncPkkkkomz//2Q=="/>
          <p:cNvSpPr>
            <a:spLocks noChangeAspect="1" noChangeArrowheads="1"/>
          </p:cNvSpPr>
          <p:nvPr/>
        </p:nvSpPr>
        <p:spPr bwMode="auto">
          <a:xfrm>
            <a:off x="304800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54" name="Imagem 53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3536" y="5123284"/>
            <a:ext cx="1884617" cy="1254127"/>
          </a:xfrm>
          <a:prstGeom prst="rect">
            <a:avLst/>
          </a:prstGeom>
        </p:spPr>
      </p:pic>
      <p:grpSp>
        <p:nvGrpSpPr>
          <p:cNvPr id="36" name="Grupo 35"/>
          <p:cNvGrpSpPr/>
          <p:nvPr/>
        </p:nvGrpSpPr>
        <p:grpSpPr>
          <a:xfrm>
            <a:off x="4644008" y="5584866"/>
            <a:ext cx="1925998" cy="461665"/>
            <a:chOff x="4644008" y="5584866"/>
            <a:chExt cx="1925998" cy="461665"/>
          </a:xfrm>
        </p:grpSpPr>
        <p:sp>
          <p:nvSpPr>
            <p:cNvPr id="24" name="Pentágono 23"/>
            <p:cNvSpPr/>
            <p:nvPr/>
          </p:nvSpPr>
          <p:spPr>
            <a:xfrm>
              <a:off x="4644008" y="5584866"/>
              <a:ext cx="1925998" cy="461665"/>
            </a:xfrm>
            <a:prstGeom prst="homePlat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33" name="CaixaDeTexto 32"/>
            <p:cNvSpPr txBox="1"/>
            <p:nvPr/>
          </p:nvSpPr>
          <p:spPr>
            <a:xfrm>
              <a:off x="4680121" y="5654154"/>
              <a:ext cx="18075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b="1" dirty="0" smtClean="0">
                  <a:solidFill>
                    <a:schemeClr val="bg1"/>
                  </a:solidFill>
                </a:rPr>
                <a:t>Fibra de Carbono</a:t>
              </a:r>
              <a:endParaRPr lang="pt-PT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51" name="irc_mi" descr="http://roadcyclinguk.com/news/images/ghisallo_sm.jpg"/>
          <p:cNvPicPr/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516216" y="5129052"/>
            <a:ext cx="1886742" cy="1256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" name="Pentágono 60"/>
          <p:cNvSpPr/>
          <p:nvPr/>
        </p:nvSpPr>
        <p:spPr>
          <a:xfrm>
            <a:off x="4640422" y="5584865"/>
            <a:ext cx="1947802" cy="461667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b="1" dirty="0" smtClean="0"/>
              <a:t>Titânio</a:t>
            </a:r>
            <a:endParaRPr lang="pt-PT" sz="2000" b="1" dirty="0"/>
          </a:p>
        </p:txBody>
      </p:sp>
      <p:sp>
        <p:nvSpPr>
          <p:cNvPr id="155" name="CaixaDeTexto 154"/>
          <p:cNvSpPr txBox="1"/>
          <p:nvPr/>
        </p:nvSpPr>
        <p:spPr>
          <a:xfrm>
            <a:off x="5214942" y="4071942"/>
            <a:ext cx="3362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 smtClean="0"/>
              <a:t>Se quisermos um quadro</a:t>
            </a:r>
            <a:r>
              <a:rPr lang="pt-PT" b="1" dirty="0" smtClean="0"/>
              <a:t> muito caro, mas excelente durabilidade…</a:t>
            </a:r>
            <a:endParaRPr lang="pt-PT" b="1" dirty="0"/>
          </a:p>
        </p:txBody>
      </p:sp>
      <p:sp>
        <p:nvSpPr>
          <p:cNvPr id="156" name="CaixaDeTexto 155"/>
          <p:cNvSpPr txBox="1"/>
          <p:nvPr/>
        </p:nvSpPr>
        <p:spPr>
          <a:xfrm>
            <a:off x="5072066" y="4077306"/>
            <a:ext cx="3362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 smtClean="0"/>
              <a:t>Se quisermos um quadro </a:t>
            </a:r>
            <a:r>
              <a:rPr lang="pt-PT" b="1" dirty="0" smtClean="0"/>
              <a:t>indicado para várias</a:t>
            </a:r>
            <a:r>
              <a:rPr lang="pt-PT" b="1" i="1" dirty="0" smtClean="0"/>
              <a:t> </a:t>
            </a:r>
            <a:r>
              <a:rPr lang="pt-PT" b="1" dirty="0" smtClean="0"/>
              <a:t>bolsas e vários graus de qualidade…</a:t>
            </a:r>
            <a:endParaRPr lang="pt-PT" b="1" dirty="0"/>
          </a:p>
        </p:txBody>
      </p:sp>
      <p:pic>
        <p:nvPicPr>
          <p:cNvPr id="158" name="Imagem 157" descr="http://farm2.static.flickr.com/1275/1128829885_6994821341.jpg"/>
          <p:cNvPicPr/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660" y="5129052"/>
            <a:ext cx="1833614" cy="1248359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Pentágono 156"/>
          <p:cNvSpPr/>
          <p:nvPr/>
        </p:nvSpPr>
        <p:spPr>
          <a:xfrm>
            <a:off x="4640422" y="5584865"/>
            <a:ext cx="1947802" cy="461667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b="1" dirty="0" smtClean="0"/>
              <a:t>Alumínio</a:t>
            </a:r>
            <a:endParaRPr lang="pt-PT" sz="2000" b="1" dirty="0"/>
          </a:p>
        </p:txBody>
      </p:sp>
      <p:grpSp>
        <p:nvGrpSpPr>
          <p:cNvPr id="136" name="Grupo 135"/>
          <p:cNvGrpSpPr/>
          <p:nvPr/>
        </p:nvGrpSpPr>
        <p:grpSpPr>
          <a:xfrm>
            <a:off x="428596" y="3714752"/>
            <a:ext cx="3034283" cy="369332"/>
            <a:chOff x="2714612" y="3143248"/>
            <a:chExt cx="3034283" cy="369332"/>
          </a:xfrm>
        </p:grpSpPr>
        <p:sp>
          <p:nvSpPr>
            <p:cNvPr id="83" name="TextBox 28"/>
            <p:cNvSpPr txBox="1"/>
            <p:nvPr/>
          </p:nvSpPr>
          <p:spPr>
            <a:xfrm>
              <a:off x="2714612" y="3143248"/>
              <a:ext cx="30342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pt-PT" sz="1000" b="1" dirty="0" smtClean="0">
                  <a:latin typeface="Cambria" panose="02040503050406030204" pitchFamily="18" charset="0"/>
                </a:rPr>
                <a:t>Dimensionamento do quadro</a:t>
              </a:r>
            </a:p>
            <a:p>
              <a:pPr algn="just"/>
              <a:r>
                <a:rPr lang="pt-PT" sz="800" b="1" dirty="0" smtClean="0">
                  <a:latin typeface="Cambria" panose="02040503050406030204" pitchFamily="18" charset="0"/>
                </a:rPr>
                <a:t>Critérios:                      e</a:t>
              </a:r>
              <a:endParaRPr lang="pt-PT" sz="800" dirty="0">
                <a:latin typeface="Cambria" panose="02040503050406030204" pitchFamily="18" charset="0"/>
              </a:endParaRPr>
            </a:p>
          </p:txBody>
        </p:sp>
        <p:pic>
          <p:nvPicPr>
            <p:cNvPr id="131" name="Picture 1"/>
            <p:cNvPicPr>
              <a:picLocks noChangeAspect="1" noChangeArrowheads="1"/>
            </p:cNvPicPr>
            <p:nvPr/>
          </p:nvPicPr>
          <p:blipFill>
            <a:blip r:embed="rId1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86117" y="3339703"/>
              <a:ext cx="357190" cy="160735"/>
            </a:xfrm>
            <a:prstGeom prst="rect">
              <a:avLst/>
            </a:prstGeom>
            <a:noFill/>
          </p:spPr>
        </p:pic>
        <p:pic>
          <p:nvPicPr>
            <p:cNvPr id="135" name="Picture 3"/>
            <p:cNvPicPr>
              <a:picLocks noChangeAspect="1" noChangeArrowheads="1"/>
            </p:cNvPicPr>
            <p:nvPr/>
          </p:nvPicPr>
          <p:blipFill>
            <a:blip r:embed="rId2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857620" y="3357562"/>
              <a:ext cx="678661" cy="142876"/>
            </a:xfrm>
            <a:prstGeom prst="rect">
              <a:avLst/>
            </a:prstGeom>
            <a:noFill/>
          </p:spPr>
        </p:pic>
      </p:grpSp>
      <p:grpSp>
        <p:nvGrpSpPr>
          <p:cNvPr id="143" name="Grupo 142"/>
          <p:cNvGrpSpPr/>
          <p:nvPr/>
        </p:nvGrpSpPr>
        <p:grpSpPr>
          <a:xfrm>
            <a:off x="7500958" y="2285991"/>
            <a:ext cx="1500726" cy="1081251"/>
            <a:chOff x="7687128" y="2348879"/>
            <a:chExt cx="1500726" cy="1081251"/>
          </a:xfrm>
        </p:grpSpPr>
        <p:grpSp>
          <p:nvGrpSpPr>
            <p:cNvPr id="48" name="Group 47"/>
            <p:cNvGrpSpPr/>
            <p:nvPr/>
          </p:nvGrpSpPr>
          <p:grpSpPr>
            <a:xfrm>
              <a:off x="7687128" y="2348879"/>
              <a:ext cx="1407114" cy="1071570"/>
              <a:chOff x="3012583" y="4613069"/>
              <a:chExt cx="1440597" cy="1218191"/>
            </a:xfrm>
          </p:grpSpPr>
          <p:pic>
            <p:nvPicPr>
              <p:cNvPr id="41" name="Picture 40"/>
              <p:cNvPicPr>
                <a:picLocks noChangeAspect="1"/>
              </p:cNvPicPr>
              <p:nvPr/>
            </p:nvPicPr>
            <p:blipFill rotWithShape="1">
              <a:blip r:embed="rId10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5153" t="31125" r="68530" b="46391"/>
              <a:stretch/>
            </p:blipFill>
            <p:spPr>
              <a:xfrm>
                <a:off x="3110134" y="4674632"/>
                <a:ext cx="1343046" cy="1156628"/>
              </a:xfrm>
              <a:prstGeom prst="rect">
                <a:avLst/>
              </a:prstGeom>
            </p:spPr>
          </p:pic>
          <p:sp>
            <p:nvSpPr>
              <p:cNvPr id="46" name="TextBox 45"/>
              <p:cNvSpPr txBox="1"/>
              <p:nvPr/>
            </p:nvSpPr>
            <p:spPr>
              <a:xfrm>
                <a:off x="3456426" y="4628753"/>
                <a:ext cx="319148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800" dirty="0" smtClean="0"/>
                  <a:t>TT</a:t>
                </a:r>
                <a:endParaRPr lang="pt-PT" sz="800" dirty="0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3277506" y="5064214"/>
                <a:ext cx="319148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800" dirty="0" smtClean="0"/>
                  <a:t>DT</a:t>
                </a:r>
                <a:endParaRPr lang="pt-PT" sz="800" dirty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3012583" y="4613069"/>
                <a:ext cx="319148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800" dirty="0" smtClean="0"/>
                  <a:t>HT</a:t>
                </a:r>
                <a:endParaRPr lang="pt-PT" sz="800" dirty="0"/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3558554" y="4965355"/>
                <a:ext cx="319148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800" dirty="0" smtClean="0"/>
                  <a:t>ST</a:t>
                </a:r>
                <a:endParaRPr lang="pt-PT" sz="800" dirty="0"/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3718128" y="5525678"/>
                <a:ext cx="319148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800" dirty="0" smtClean="0"/>
                  <a:t>CS</a:t>
                </a:r>
                <a:endParaRPr lang="pt-PT" sz="800" dirty="0"/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>
                <a:off x="3923928" y="5013176"/>
                <a:ext cx="319148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800" dirty="0" smtClean="0"/>
                  <a:t>SS</a:t>
                </a:r>
                <a:endParaRPr lang="pt-PT" sz="800" dirty="0"/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3417898" y="5382686"/>
                <a:ext cx="424497" cy="3848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800" dirty="0" smtClean="0"/>
                  <a:t>Pedal </a:t>
                </a:r>
                <a:r>
                  <a:rPr lang="pt-PT" sz="800" dirty="0" err="1" smtClean="0"/>
                  <a:t>Tube</a:t>
                </a:r>
                <a:endParaRPr lang="pt-PT" sz="800" dirty="0"/>
              </a:p>
            </p:txBody>
          </p:sp>
        </p:grpSp>
        <p:sp>
          <p:nvSpPr>
            <p:cNvPr id="137" name="TextBox 90"/>
            <p:cNvSpPr txBox="1"/>
            <p:nvPr/>
          </p:nvSpPr>
          <p:spPr>
            <a:xfrm>
              <a:off x="8572528" y="3214686"/>
              <a:ext cx="61532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800" dirty="0" err="1" smtClean="0"/>
                <a:t>Rear</a:t>
              </a:r>
              <a:r>
                <a:rPr lang="pt-PT" sz="800" dirty="0" smtClean="0"/>
                <a:t> </a:t>
              </a:r>
              <a:r>
                <a:rPr lang="pt-PT" sz="800" dirty="0" err="1" smtClean="0"/>
                <a:t>Axle</a:t>
              </a:r>
              <a:endParaRPr lang="pt-PT" sz="800" dirty="0"/>
            </a:p>
          </p:txBody>
        </p:sp>
      </p:grpSp>
      <p:grpSp>
        <p:nvGrpSpPr>
          <p:cNvPr id="160" name="Grupo 159"/>
          <p:cNvGrpSpPr/>
          <p:nvPr/>
        </p:nvGrpSpPr>
        <p:grpSpPr>
          <a:xfrm>
            <a:off x="3071802" y="3500438"/>
            <a:ext cx="1472582" cy="1072700"/>
            <a:chOff x="3214678" y="3357562"/>
            <a:chExt cx="1472582" cy="1072700"/>
          </a:xfrm>
        </p:grpSpPr>
        <p:grpSp>
          <p:nvGrpSpPr>
            <p:cNvPr id="104" name="Group 103"/>
            <p:cNvGrpSpPr/>
            <p:nvPr/>
          </p:nvGrpSpPr>
          <p:grpSpPr>
            <a:xfrm>
              <a:off x="3214678" y="3357562"/>
              <a:ext cx="1311002" cy="974318"/>
              <a:chOff x="2960729" y="4613069"/>
              <a:chExt cx="1492451" cy="1156628"/>
            </a:xfrm>
          </p:grpSpPr>
          <p:pic>
            <p:nvPicPr>
              <p:cNvPr id="105" name="Picture 104"/>
              <p:cNvPicPr>
                <a:picLocks noChangeAspect="1"/>
              </p:cNvPicPr>
              <p:nvPr/>
            </p:nvPicPr>
            <p:blipFill rotWithShape="1">
              <a:blip r:embed="rId10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5153" t="31125" r="68530" b="46391"/>
              <a:stretch/>
            </p:blipFill>
            <p:spPr>
              <a:xfrm>
                <a:off x="3110134" y="4613069"/>
                <a:ext cx="1343046" cy="1156628"/>
              </a:xfrm>
              <a:prstGeom prst="rect">
                <a:avLst/>
              </a:prstGeom>
            </p:spPr>
          </p:pic>
          <p:sp>
            <p:nvSpPr>
              <p:cNvPr id="106" name="TextBox 105"/>
              <p:cNvSpPr txBox="1"/>
              <p:nvPr/>
            </p:nvSpPr>
            <p:spPr>
              <a:xfrm>
                <a:off x="3456426" y="4628752"/>
                <a:ext cx="467502" cy="233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800" dirty="0" smtClean="0"/>
                  <a:t>TT</a:t>
                </a:r>
                <a:endParaRPr lang="pt-PT" sz="800" dirty="0"/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>
                <a:off x="3226094" y="5064215"/>
                <a:ext cx="370562" cy="233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800" dirty="0" smtClean="0"/>
                  <a:t>DT</a:t>
                </a:r>
                <a:endParaRPr lang="pt-PT" sz="800" dirty="0"/>
              </a:p>
            </p:txBody>
          </p:sp>
          <p:sp>
            <p:nvSpPr>
              <p:cNvPr id="108" name="TextBox 107"/>
              <p:cNvSpPr txBox="1"/>
              <p:nvPr/>
            </p:nvSpPr>
            <p:spPr>
              <a:xfrm>
                <a:off x="2960729" y="4613069"/>
                <a:ext cx="436060" cy="233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800" dirty="0" smtClean="0"/>
                  <a:t>HT</a:t>
                </a:r>
                <a:endParaRPr lang="pt-PT" sz="800" dirty="0"/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3536868" y="4965355"/>
                <a:ext cx="319148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800" dirty="0" smtClean="0"/>
                  <a:t>ST</a:t>
                </a:r>
                <a:endParaRPr lang="pt-PT" sz="800" dirty="0"/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3726720" y="5525678"/>
                <a:ext cx="440676" cy="233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800" dirty="0" smtClean="0"/>
                  <a:t>CS</a:t>
                </a:r>
                <a:endParaRPr lang="pt-PT" sz="800" dirty="0"/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3923928" y="5013176"/>
                <a:ext cx="319148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800" dirty="0" smtClean="0"/>
                  <a:t>SS</a:t>
                </a:r>
                <a:endParaRPr lang="pt-PT" sz="800" dirty="0"/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3331731" y="5382686"/>
                <a:ext cx="510663" cy="233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800" dirty="0" smtClean="0"/>
                  <a:t>Pedal</a:t>
                </a:r>
                <a:endParaRPr lang="pt-PT" sz="800" dirty="0"/>
              </a:p>
            </p:txBody>
          </p:sp>
        </p:grpSp>
        <p:sp>
          <p:nvSpPr>
            <p:cNvPr id="150" name="TextBox 90"/>
            <p:cNvSpPr txBox="1"/>
            <p:nvPr/>
          </p:nvSpPr>
          <p:spPr>
            <a:xfrm>
              <a:off x="4071934" y="4214818"/>
              <a:ext cx="61532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800" dirty="0" err="1" smtClean="0"/>
                <a:t>Rear</a:t>
              </a:r>
              <a:r>
                <a:rPr lang="pt-PT" sz="800" dirty="0" smtClean="0"/>
                <a:t> </a:t>
              </a:r>
              <a:r>
                <a:rPr lang="pt-PT" sz="800" dirty="0" err="1" smtClean="0"/>
                <a:t>Axle</a:t>
              </a:r>
              <a:endParaRPr lang="pt-PT" sz="800" dirty="0"/>
            </a:p>
          </p:txBody>
        </p:sp>
      </p:grpSp>
      <p:grpSp>
        <p:nvGrpSpPr>
          <p:cNvPr id="161" name="Grupo 160"/>
          <p:cNvGrpSpPr/>
          <p:nvPr/>
        </p:nvGrpSpPr>
        <p:grpSpPr>
          <a:xfrm>
            <a:off x="6143636" y="2369395"/>
            <a:ext cx="1484324" cy="1059605"/>
            <a:chOff x="6143636" y="2357430"/>
            <a:chExt cx="1484324" cy="1059605"/>
          </a:xfrm>
        </p:grpSpPr>
        <p:pic>
          <p:nvPicPr>
            <p:cNvPr id="62" name="Picture 2" descr="C:\Users\Mariana\AppData\Local\Temp\Rar$DI07.935\1 (2).png"/>
            <p:cNvPicPr>
              <a:picLocks noChangeAspect="1" noChangeArrowheads="1"/>
            </p:cNvPicPr>
            <p:nvPr/>
          </p:nvPicPr>
          <p:blipFill>
            <a:blip r:embed="rId21"/>
            <a:srcRect/>
            <a:stretch>
              <a:fillRect/>
            </a:stretch>
          </p:blipFill>
          <p:spPr bwMode="auto">
            <a:xfrm>
              <a:off x="6143636" y="2428868"/>
              <a:ext cx="857256" cy="988167"/>
            </a:xfrm>
            <a:prstGeom prst="rect">
              <a:avLst/>
            </a:prstGeom>
            <a:noFill/>
          </p:spPr>
        </p:pic>
        <p:pic>
          <p:nvPicPr>
            <p:cNvPr id="63" name="Picture 3" descr="C:\Users\Mariana\AppData\Local\Temp\Rar$DI12.737\1.png"/>
            <p:cNvPicPr>
              <a:picLocks noChangeAspect="1" noChangeArrowheads="1"/>
            </p:cNvPicPr>
            <p:nvPr/>
          </p:nvPicPr>
          <p:blipFill>
            <a:blip r:embed="rId22"/>
            <a:srcRect/>
            <a:stretch>
              <a:fillRect/>
            </a:stretch>
          </p:blipFill>
          <p:spPr bwMode="auto">
            <a:xfrm>
              <a:off x="6715140" y="2357430"/>
              <a:ext cx="912820" cy="1026922"/>
            </a:xfrm>
            <a:prstGeom prst="rect">
              <a:avLst/>
            </a:prstGeom>
            <a:noFill/>
          </p:spPr>
        </p:pic>
      </p:grpSp>
      <p:pic>
        <p:nvPicPr>
          <p:cNvPr id="195" name="Picture 194"/>
          <p:cNvPicPr/>
          <p:nvPr/>
        </p:nvPicPr>
        <p:blipFill rotWithShape="1"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656" t="19491" r="50033" b="31356"/>
          <a:stretch/>
        </p:blipFill>
        <p:spPr bwMode="auto">
          <a:xfrm>
            <a:off x="5526888" y="940583"/>
            <a:ext cx="2663216" cy="24169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34714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7" grpId="1" animBg="1"/>
      <p:bldP spid="47" grpId="0" animBg="1"/>
      <p:bldP spid="47" grpId="1" animBg="1"/>
      <p:bldP spid="49" grpId="0" animBg="1"/>
      <p:bldP spid="49" grpId="1" animBg="1"/>
      <p:bldP spid="51" grpId="0" animBg="1"/>
      <p:bldP spid="56" grpId="0"/>
      <p:bldP spid="58" grpId="0"/>
      <p:bldP spid="57" grpId="0" animBg="1"/>
      <p:bldP spid="60" grpId="0" animBg="1"/>
      <p:bldP spid="125" grpId="0" animBg="1"/>
      <p:bldP spid="125" grpId="1" animBg="1"/>
      <p:bldP spid="123" grpId="0" animBg="1"/>
      <p:bldP spid="123" grpId="1" animBg="1"/>
      <p:bldP spid="113" grpId="0" animBg="1"/>
      <p:bldP spid="113" grpId="1" animBg="1"/>
      <p:bldP spid="124" grpId="0" animBg="1"/>
      <p:bldP spid="124" grpId="1" animBg="1"/>
      <p:bldP spid="132" grpId="1" animBg="1"/>
      <p:bldP spid="134" grpId="1"/>
      <p:bldP spid="101" grpId="0" animBg="1"/>
      <p:bldP spid="102" grpId="0"/>
      <p:bldP spid="114" grpId="0"/>
      <p:bldP spid="115" grpId="0"/>
      <p:bldP spid="23" grpId="0"/>
      <p:bldP spid="128" grpId="0"/>
      <p:bldP spid="22" grpId="0"/>
      <p:bldP spid="129" grpId="0" animBg="1"/>
      <p:bldP spid="133" grpId="0"/>
      <p:bldP spid="133" grpId="1"/>
      <p:bldP spid="155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</TotalTime>
  <Words>812</Words>
  <Application>Microsoft Office PowerPoint</Application>
  <PresentationFormat>On-screen Show (4:3)</PresentationFormat>
  <Paragraphs>361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do Office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Mariana</dc:creator>
  <cp:lastModifiedBy>em10154</cp:lastModifiedBy>
  <cp:revision>226</cp:revision>
  <dcterms:created xsi:type="dcterms:W3CDTF">2014-03-05T00:06:10Z</dcterms:created>
  <dcterms:modified xsi:type="dcterms:W3CDTF">2014-04-24T11:09:50Z</dcterms:modified>
</cp:coreProperties>
</file>